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65" r:id="rId3"/>
    <p:sldId id="309" r:id="rId4"/>
    <p:sldId id="303" r:id="rId5"/>
    <p:sldId id="304" r:id="rId6"/>
    <p:sldId id="305" r:id="rId7"/>
    <p:sldId id="306" r:id="rId8"/>
    <p:sldId id="307" r:id="rId9"/>
    <p:sldId id="308" r:id="rId10"/>
    <p:sldId id="310" r:id="rId11"/>
    <p:sldId id="311" r:id="rId12"/>
    <p:sldId id="312" r:id="rId13"/>
    <p:sldId id="313" r:id="rId14"/>
    <p:sldId id="314" r:id="rId15"/>
    <p:sldId id="315" r:id="rId16"/>
    <p:sldId id="316" r:id="rId17"/>
    <p:sldId id="31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53" userDrawn="1">
          <p15:clr>
            <a:srgbClr val="A4A3A4"/>
          </p15:clr>
        </p15:guide>
        <p15:guide id="3" pos="5329" userDrawn="1">
          <p15:clr>
            <a:srgbClr val="A4A3A4"/>
          </p15:clr>
        </p15:guide>
        <p15:guide id="4" pos="612" userDrawn="1">
          <p15:clr>
            <a:srgbClr val="A4A3A4"/>
          </p15:clr>
        </p15:guide>
        <p15:guide id="6" pos="431" userDrawn="1">
          <p15:clr>
            <a:srgbClr val="A4A3A4"/>
          </p15:clr>
        </p15:guide>
        <p15:guide id="7" pos="374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itlyn Mudge" initials="KM" lastIdx="16" clrIdx="0"/>
  <p:cmAuthor id="7" name="Eleanor Ward" initials="EW" lastIdx="46" clrIdx="7">
    <p:extLst/>
  </p:cmAuthor>
  <p:cmAuthor id="1" name="Jennifer Wong" initials="JW" lastIdx="8" clrIdx="1"/>
  <p:cmAuthor id="8" name="Sarah de Souza-Ingle" initials="SdS" lastIdx="1" clrIdx="8">
    <p:extLst/>
  </p:cmAuthor>
  <p:cmAuthor id="2" name="pc" initials="p" lastIdx="3" clrIdx="2"/>
  <p:cmAuthor id="9" name="Alison Walters" initials="AW" lastIdx="9" clrIdx="9">
    <p:extLst/>
  </p:cmAuthor>
  <p:cmAuthor id="3" name="Nina Smith" initials="NS" lastIdx="10" clrIdx="3">
    <p:extLst/>
  </p:cmAuthor>
  <p:cmAuthor id="10" name="Irina Sfetea" initials="IS" lastIdx="5" clrIdx="10">
    <p:extLst>
      <p:ext uri="{19B8F6BF-5375-455C-9EA6-DF929625EA0E}">
        <p15:presenceInfo xmlns:p15="http://schemas.microsoft.com/office/powerpoint/2012/main" userId="S-1-5-21-73586283-343818398-1801674531-4910" providerId="AD"/>
      </p:ext>
    </p:extLst>
  </p:cmAuthor>
  <p:cmAuthor id="4" name="Lucy Dominy" initials="LD" lastIdx="6" clrIdx="4"/>
  <p:cmAuthor id="11" name="Kaho Shinohara" initials="KS" lastIdx="4" clrIdx="11">
    <p:extLst>
      <p:ext uri="{19B8F6BF-5375-455C-9EA6-DF929625EA0E}">
        <p15:presenceInfo xmlns:p15="http://schemas.microsoft.com/office/powerpoint/2012/main" userId="Kaho Shinohara" providerId="None"/>
      </p:ext>
    </p:extLst>
  </p:cmAuthor>
  <p:cmAuthor id="5" name="Projects Temp1" initials="PT" lastIdx="23" clrIdx="5">
    <p:extLst/>
  </p:cmAuthor>
  <p:cmAuthor id="6" name="David Hyrapiet" initials=""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9"/>
    <a:srgbClr val="1689E4"/>
    <a:srgbClr val="1C1F77"/>
    <a:srgbClr val="339966"/>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31" autoAdjust="0"/>
    <p:restoredTop sz="77076" autoAdjust="0"/>
  </p:normalViewPr>
  <p:slideViewPr>
    <p:cSldViewPr>
      <p:cViewPr varScale="1">
        <p:scale>
          <a:sx n="160" d="100"/>
          <a:sy n="160" d="100"/>
        </p:scale>
        <p:origin x="1664" y="168"/>
      </p:cViewPr>
      <p:guideLst>
        <p:guide orient="horz" pos="1253"/>
        <p:guide pos="5329"/>
        <p:guide pos="612"/>
        <p:guide pos="431"/>
        <p:guide pos="374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95AE7D-B50D-3C41-B9B4-24222A1138B2}" type="datetimeFigureOut">
              <a:rPr lang="en-US" smtClean="0"/>
              <a:t>9/19/18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21DBA5-009A-8149-9EBD-F4952D15BFA5}" type="slidenum">
              <a:rPr lang="en-US" smtClean="0"/>
              <a:t>‹#›</a:t>
            </a:fld>
            <a:endParaRPr lang="en-US"/>
          </a:p>
        </p:txBody>
      </p:sp>
    </p:spTree>
    <p:extLst>
      <p:ext uri="{BB962C8B-B14F-4D97-AF65-F5344CB8AC3E}">
        <p14:creationId xmlns:p14="http://schemas.microsoft.com/office/powerpoint/2010/main" val="1046054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84E61-5A8A-4B4F-A9C8-A88D8C8CD076}" type="datetimeFigureOut">
              <a:rPr lang="en-GB" smtClean="0"/>
              <a:t>19/09/2018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C8F1EA-E5D5-4549-99DA-9619DDF1849A}" type="slidenum">
              <a:rPr lang="en-GB" smtClean="0"/>
              <a:t>‹#›</a:t>
            </a:fld>
            <a:endParaRPr lang="en-GB"/>
          </a:p>
        </p:txBody>
      </p:sp>
    </p:spTree>
    <p:extLst>
      <p:ext uri="{BB962C8B-B14F-4D97-AF65-F5344CB8AC3E}">
        <p14:creationId xmlns:p14="http://schemas.microsoft.com/office/powerpoint/2010/main" val="3203042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a brief introduction</a:t>
            </a:r>
            <a:r>
              <a:rPr lang="en-GB" baseline="0" dirty="0"/>
              <a:t> to the Paralympic Movement and the Paralympic values, please see the following films:</a:t>
            </a:r>
          </a:p>
          <a:p>
            <a:pPr marL="171450" indent="-171450">
              <a:buFont typeface="Arial" panose="020B0604020202020204" pitchFamily="34" charset="0"/>
              <a:buChar char="•"/>
            </a:pPr>
            <a:r>
              <a:rPr lang="en-GB" sz="1200" kern="1200" dirty="0">
                <a:solidFill>
                  <a:schemeClr val="tx1"/>
                </a:solidFill>
                <a:latin typeface="+mn-lt"/>
                <a:ea typeface="+mn-ea"/>
                <a:cs typeface="+mn-cs"/>
              </a:rPr>
              <a:t>'Introduction to the Paralympic Movement' at: https://</a:t>
            </a:r>
            <a:r>
              <a:rPr lang="en-GB" sz="1200" kern="1200" dirty="0" err="1">
                <a:solidFill>
                  <a:schemeClr val="tx1"/>
                </a:solidFill>
                <a:latin typeface="+mn-lt"/>
                <a:ea typeface="+mn-ea"/>
                <a:cs typeface="+mn-cs"/>
              </a:rPr>
              <a:t>youtu.be</a:t>
            </a:r>
            <a:r>
              <a:rPr lang="en-GB" sz="1200" kern="1200" dirty="0">
                <a:solidFill>
                  <a:schemeClr val="tx1"/>
                </a:solidFill>
                <a:latin typeface="+mn-lt"/>
                <a:ea typeface="+mn-ea"/>
                <a:cs typeface="+mn-cs"/>
              </a:rPr>
              <a:t>/MgI0Vb5mW6c</a:t>
            </a:r>
          </a:p>
          <a:p>
            <a:pPr marL="171450" indent="-171450">
              <a:buFont typeface="Arial" panose="020B0604020202020204" pitchFamily="34" charset="0"/>
              <a:buChar char="•"/>
            </a:pPr>
            <a:r>
              <a:rPr lang="en-GB" sz="1200" kern="1200" dirty="0">
                <a:solidFill>
                  <a:schemeClr val="tx1"/>
                </a:solidFill>
                <a:latin typeface="+mn-lt"/>
                <a:ea typeface="+mn-ea"/>
                <a:cs typeface="+mn-cs"/>
              </a:rPr>
              <a:t>'The Paralympic values' at: https://</a:t>
            </a:r>
            <a:r>
              <a:rPr lang="en-GB" sz="1200" kern="1200" dirty="0" err="1">
                <a:solidFill>
                  <a:schemeClr val="tx1"/>
                </a:solidFill>
                <a:latin typeface="+mn-lt"/>
                <a:ea typeface="+mn-ea"/>
                <a:cs typeface="+mn-cs"/>
              </a:rPr>
              <a:t>youtu.be</a:t>
            </a:r>
            <a:r>
              <a:rPr lang="en-GB" sz="1200" kern="1200" dirty="0">
                <a:solidFill>
                  <a:schemeClr val="tx1"/>
                </a:solidFill>
                <a:latin typeface="+mn-lt"/>
                <a:ea typeface="+mn-ea"/>
                <a:cs typeface="+mn-cs"/>
              </a:rPr>
              <a:t>/pDHdcb-59Rs</a:t>
            </a:r>
            <a:endParaRPr lang="en-GB"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a:t>
            </a:fld>
            <a:endParaRPr lang="en-GB"/>
          </a:p>
        </p:txBody>
      </p:sp>
    </p:spTree>
    <p:extLst>
      <p:ext uri="{BB962C8B-B14F-4D97-AF65-F5344CB8AC3E}">
        <p14:creationId xmlns:p14="http://schemas.microsoft.com/office/powerpoint/2010/main" val="1640697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solidFill>
                  <a:srgbClr val="FF0000"/>
                </a:solidFill>
              </a:rPr>
              <a:t>In 2018 t</a:t>
            </a:r>
            <a:r>
              <a:rPr lang="en-GB" dirty="0">
                <a:solidFill>
                  <a:srgbClr val="FF0000"/>
                </a:solidFill>
              </a:rPr>
              <a:t>he term</a:t>
            </a:r>
            <a:r>
              <a:rPr lang="en-GB" baseline="0" dirty="0">
                <a:solidFill>
                  <a:srgbClr val="FF0000"/>
                </a:solidFill>
              </a:rPr>
              <a:t> “delegations” was used in place of “countries” as 30 Russian athletes competed as the Neutral Paralympic Athlete delegation.</a:t>
            </a:r>
            <a:endParaRPr lang="en-GB" dirty="0">
              <a:solidFill>
                <a:srgbClr val="FF0000"/>
              </a:solidFill>
            </a:endParaRPr>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10</a:t>
            </a:fld>
            <a:endParaRPr lang="en-GB"/>
          </a:p>
        </p:txBody>
      </p:sp>
    </p:spTree>
    <p:extLst>
      <p:ext uri="{BB962C8B-B14F-4D97-AF65-F5344CB8AC3E}">
        <p14:creationId xmlns:p14="http://schemas.microsoft.com/office/powerpoint/2010/main" val="404359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11</a:t>
            </a:fld>
            <a:endParaRPr lang="en-GB"/>
          </a:p>
        </p:txBody>
      </p:sp>
    </p:spTree>
    <p:extLst>
      <p:ext uri="{BB962C8B-B14F-4D97-AF65-F5344CB8AC3E}">
        <p14:creationId xmlns:p14="http://schemas.microsoft.com/office/powerpoint/2010/main" val="2007619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12</a:t>
            </a:fld>
            <a:endParaRPr lang="en-GB"/>
          </a:p>
        </p:txBody>
      </p:sp>
    </p:spTree>
    <p:extLst>
      <p:ext uri="{BB962C8B-B14F-4D97-AF65-F5344CB8AC3E}">
        <p14:creationId xmlns:p14="http://schemas.microsoft.com/office/powerpoint/2010/main" val="155582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13</a:t>
            </a:fld>
            <a:endParaRPr lang="en-GB"/>
          </a:p>
        </p:txBody>
      </p:sp>
    </p:spTree>
    <p:extLst>
      <p:ext uri="{BB962C8B-B14F-4D97-AF65-F5344CB8AC3E}">
        <p14:creationId xmlns:p14="http://schemas.microsoft.com/office/powerpoint/2010/main" val="9009775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Red, blue and green are </a:t>
            </a:r>
            <a:r>
              <a:rPr lang="en-GB" sz="1200" dirty="0">
                <a:latin typeface="TradeGothic Light"/>
                <a:cs typeface="TradeGothic Light"/>
              </a:rPr>
              <a:t>the most widely used colours in national flags around the world.</a:t>
            </a:r>
            <a:endParaRPr lang="en-US" dirty="0"/>
          </a:p>
        </p:txBody>
      </p:sp>
      <p:sp>
        <p:nvSpPr>
          <p:cNvPr id="4" name="Slide Number Placeholder 3"/>
          <p:cNvSpPr>
            <a:spLocks noGrp="1"/>
          </p:cNvSpPr>
          <p:nvPr>
            <p:ph type="sldNum" sz="quarter" idx="10"/>
          </p:nvPr>
        </p:nvSpPr>
        <p:spPr/>
        <p:txBody>
          <a:bodyPr/>
          <a:lstStyle/>
          <a:p>
            <a:fld id="{5EC8F1EA-E5D5-4549-99DA-9619DDF1849A}" type="slidenum">
              <a:rPr lang="en-GB" smtClean="0"/>
              <a:t>14</a:t>
            </a:fld>
            <a:endParaRPr lang="en-GB"/>
          </a:p>
        </p:txBody>
      </p:sp>
    </p:spTree>
    <p:extLst>
      <p:ext uri="{BB962C8B-B14F-4D97-AF65-F5344CB8AC3E}">
        <p14:creationId xmlns:p14="http://schemas.microsoft.com/office/powerpoint/2010/main" val="1231855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15</a:t>
            </a:fld>
            <a:endParaRPr lang="en-GB"/>
          </a:p>
        </p:txBody>
      </p:sp>
    </p:spTree>
    <p:extLst>
      <p:ext uri="{BB962C8B-B14F-4D97-AF65-F5344CB8AC3E}">
        <p14:creationId xmlns:p14="http://schemas.microsoft.com/office/powerpoint/2010/main" val="15064082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16</a:t>
            </a:fld>
            <a:endParaRPr lang="en-GB"/>
          </a:p>
        </p:txBody>
      </p:sp>
    </p:spTree>
    <p:extLst>
      <p:ext uri="{BB962C8B-B14F-4D97-AF65-F5344CB8AC3E}">
        <p14:creationId xmlns:p14="http://schemas.microsoft.com/office/powerpoint/2010/main" val="3517901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17</a:t>
            </a:fld>
            <a:endParaRPr lang="en-GB"/>
          </a:p>
        </p:txBody>
      </p:sp>
    </p:spTree>
    <p:extLst>
      <p:ext uri="{BB962C8B-B14F-4D97-AF65-F5344CB8AC3E}">
        <p14:creationId xmlns:p14="http://schemas.microsoft.com/office/powerpoint/2010/main" val="3230430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2</a:t>
            </a:fld>
            <a:endParaRPr lang="en-GB"/>
          </a:p>
        </p:txBody>
      </p:sp>
    </p:spTree>
    <p:extLst>
      <p:ext uri="{BB962C8B-B14F-4D97-AF65-F5344CB8AC3E}">
        <p14:creationId xmlns:p14="http://schemas.microsoft.com/office/powerpoint/2010/main" val="3742163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3</a:t>
            </a:fld>
            <a:endParaRPr lang="en-GB"/>
          </a:p>
        </p:txBody>
      </p:sp>
    </p:spTree>
    <p:extLst>
      <p:ext uri="{BB962C8B-B14F-4D97-AF65-F5344CB8AC3E}">
        <p14:creationId xmlns:p14="http://schemas.microsoft.com/office/powerpoint/2010/main" val="4066944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latin typeface="TradeGothic Light"/>
                <a:cs typeface="TradeGothic Light"/>
              </a:rPr>
              <a:t>The Games are declared officially open by well-known personalities like Presidents and Queens.</a:t>
            </a:r>
          </a:p>
          <a:p>
            <a:endParaRPr lang="en-GB"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4</a:t>
            </a:fld>
            <a:endParaRPr lang="en-GB"/>
          </a:p>
        </p:txBody>
      </p:sp>
    </p:spTree>
    <p:extLst>
      <p:ext uri="{BB962C8B-B14F-4D97-AF65-F5344CB8AC3E}">
        <p14:creationId xmlns:p14="http://schemas.microsoft.com/office/powerpoint/2010/main" val="18184824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5</a:t>
            </a:fld>
            <a:endParaRPr lang="en-GB"/>
          </a:p>
        </p:txBody>
      </p:sp>
    </p:spTree>
    <p:extLst>
      <p:ext uri="{BB962C8B-B14F-4D97-AF65-F5344CB8AC3E}">
        <p14:creationId xmlns:p14="http://schemas.microsoft.com/office/powerpoint/2010/main" val="3607338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Not every Paralympic and Olympic Games have been held in the same cities: due</a:t>
            </a:r>
            <a:r>
              <a:rPr lang="en-GB" baseline="0" dirty="0"/>
              <a:t> to complications in the host countries from </a:t>
            </a:r>
            <a:r>
              <a:rPr lang="en-GB" dirty="0"/>
              <a:t>1964– 1972 they were held in separate places. In</a:t>
            </a:r>
            <a:r>
              <a:rPr lang="en-GB" baseline="0" dirty="0"/>
              <a:t> 1964 Tel Aviv stepped in to host the Paralympic Games after Mexico was forced to pull out after technical difficulties in the government. In 1972 the Paralympic Games were held in the same country but a different city to the </a:t>
            </a:r>
            <a:r>
              <a:rPr lang="en-GB" sz="1200" b="0" i="0" u="none" strike="noStrike" baseline="0" dirty="0">
                <a:latin typeface="PTSans-Regular"/>
              </a:rPr>
              <a:t>Olympic Games </a:t>
            </a:r>
            <a:r>
              <a:rPr lang="en-GB" dirty="0"/>
              <a:t>–</a:t>
            </a:r>
            <a:r>
              <a:rPr lang="en-GB" sz="1200" b="0" i="0" u="none" strike="noStrike" baseline="0" dirty="0">
                <a:latin typeface="PTSans-Regular"/>
              </a:rPr>
              <a:t> Heidelberg staged the Paralympic Games at the university’s institute for physical training.</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6</a:t>
            </a:fld>
            <a:endParaRPr lang="en-GB"/>
          </a:p>
        </p:txBody>
      </p:sp>
    </p:spTree>
    <p:extLst>
      <p:ext uri="{BB962C8B-B14F-4D97-AF65-F5344CB8AC3E}">
        <p14:creationId xmlns:p14="http://schemas.microsoft.com/office/powerpoint/2010/main" val="2952660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7</a:t>
            </a:fld>
            <a:endParaRPr lang="en-GB"/>
          </a:p>
        </p:txBody>
      </p:sp>
    </p:spTree>
    <p:extLst>
      <p:ext uri="{BB962C8B-B14F-4D97-AF65-F5344CB8AC3E}">
        <p14:creationId xmlns:p14="http://schemas.microsoft.com/office/powerpoint/2010/main" val="1904867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8</a:t>
            </a:fld>
            <a:endParaRPr lang="en-GB"/>
          </a:p>
        </p:txBody>
      </p:sp>
    </p:spTree>
    <p:extLst>
      <p:ext uri="{BB962C8B-B14F-4D97-AF65-F5344CB8AC3E}">
        <p14:creationId xmlns:p14="http://schemas.microsoft.com/office/powerpoint/2010/main" val="2654592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9</a:t>
            </a:fld>
            <a:endParaRPr lang="en-GB"/>
          </a:p>
        </p:txBody>
      </p:sp>
    </p:spTree>
    <p:extLst>
      <p:ext uri="{BB962C8B-B14F-4D97-AF65-F5344CB8AC3E}">
        <p14:creationId xmlns:p14="http://schemas.microsoft.com/office/powerpoint/2010/main" val="36733510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508628E-5BD5-5B45-9ECF-FA55BB5723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71400"/>
            <a:ext cx="9143999" cy="5643660"/>
          </a:xfrm>
          <a:prstGeom prst="rect">
            <a:avLst/>
          </a:prstGeom>
        </p:spPr>
      </p:pic>
      <p:pic>
        <p:nvPicPr>
          <p:cNvPr id="9" name="Picture 8" descr="I'm-Possible-logo.png">
            <a:extLst>
              <a:ext uri="{FF2B5EF4-FFF2-40B4-BE49-F238E27FC236}">
                <a16:creationId xmlns:a16="http://schemas.microsoft.com/office/drawing/2014/main" id="{5719D556-576A-774D-9D91-22B5E1DB690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332655"/>
            <a:ext cx="2148387" cy="475909"/>
          </a:xfrm>
          <a:prstGeom prst="rect">
            <a:avLst/>
          </a:prstGeom>
        </p:spPr>
      </p:pic>
      <p:sp>
        <p:nvSpPr>
          <p:cNvPr id="17" name="Text Placeholder 16">
            <a:extLst>
              <a:ext uri="{FF2B5EF4-FFF2-40B4-BE49-F238E27FC236}">
                <a16:creationId xmlns:a16="http://schemas.microsoft.com/office/drawing/2014/main" id="{80D2DD4A-79FA-1E40-B44E-8DADFAC14727}"/>
              </a:ext>
            </a:extLst>
          </p:cNvPr>
          <p:cNvSpPr>
            <a:spLocks noGrp="1"/>
          </p:cNvSpPr>
          <p:nvPr>
            <p:ph type="body" sz="quarter" idx="13" hasCustomPrompt="1"/>
          </p:nvPr>
        </p:nvSpPr>
        <p:spPr>
          <a:xfrm>
            <a:off x="404952" y="1483485"/>
            <a:ext cx="7224712" cy="740009"/>
          </a:xfrm>
          <a:prstGeom prst="rect">
            <a:avLst/>
          </a:prstGeom>
        </p:spPr>
        <p:txBody>
          <a:bodyPr lIns="0" tIns="0" rIns="0" bIns="0"/>
          <a:lstStyle>
            <a:lvl1pPr marL="0" indent="0" algn="l">
              <a:buNone/>
              <a:defRPr sz="5400" b="1" i="0">
                <a:solidFill>
                  <a:schemeClr val="bg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algn="l"/>
            <a:r>
              <a:rPr lang="en-GB" sz="5400" dirty="0">
                <a:solidFill>
                  <a:schemeClr val="bg1"/>
                </a:solidFill>
                <a:latin typeface="Arial"/>
                <a:cs typeface="Arial"/>
              </a:rPr>
              <a:t>Insert title here</a:t>
            </a:r>
            <a:endParaRPr lang="en-GB" sz="3200" dirty="0">
              <a:solidFill>
                <a:schemeClr val="bg1"/>
              </a:solidFill>
              <a:latin typeface="Arial"/>
              <a:cs typeface="Arial"/>
            </a:endParaRPr>
          </a:p>
        </p:txBody>
      </p:sp>
      <p:sp>
        <p:nvSpPr>
          <p:cNvPr id="18" name="Title 1">
            <a:extLst>
              <a:ext uri="{FF2B5EF4-FFF2-40B4-BE49-F238E27FC236}">
                <a16:creationId xmlns:a16="http://schemas.microsoft.com/office/drawing/2014/main" id="{FC6837C5-679C-6443-BA4F-53A82047FADA}"/>
              </a:ext>
            </a:extLst>
          </p:cNvPr>
          <p:cNvSpPr txBox="1">
            <a:spLocks/>
          </p:cNvSpPr>
          <p:nvPr userDrawn="1"/>
        </p:nvSpPr>
        <p:spPr>
          <a:xfrm>
            <a:off x="481032" y="3455276"/>
            <a:ext cx="7772400" cy="147002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GB" sz="4800" dirty="0">
              <a:solidFill>
                <a:schemeClr val="bg1"/>
              </a:solidFill>
              <a:latin typeface="Arial"/>
              <a:cs typeface="Arial"/>
            </a:endParaRPr>
          </a:p>
        </p:txBody>
      </p:sp>
      <p:sp>
        <p:nvSpPr>
          <p:cNvPr id="3" name="Subtitle 2"/>
          <p:cNvSpPr>
            <a:spLocks noGrp="1"/>
          </p:cNvSpPr>
          <p:nvPr>
            <p:ph type="subTitle" idx="1"/>
          </p:nvPr>
        </p:nvSpPr>
        <p:spPr>
          <a:xfrm>
            <a:off x="404952" y="2242832"/>
            <a:ext cx="6400800" cy="481246"/>
          </a:xfrm>
          <a:prstGeom prst="rect">
            <a:avLst/>
          </a:prstGeom>
        </p:spPr>
        <p:txBody>
          <a:bodyPr lIns="0" tIns="0" rIns="0" bIns="72000"/>
          <a:lstStyle>
            <a:lvl1pPr marL="0" indent="0" algn="l">
              <a:buNone/>
              <a:defRPr sz="280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3988231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47F86AAA-51C2-47DF-8CA9-046D53E0385A}" type="datetimeFigureOut">
              <a:rPr lang="en-GB" smtClean="0"/>
              <a:t>19/09/2018</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1F08605F-CCE0-4328-8D53-923FF655045A}" type="slidenum">
              <a:rPr lang="en-GB" smtClean="0"/>
              <a:t>‹#›</a:t>
            </a:fld>
            <a:endParaRPr lang="en-GB"/>
          </a:p>
        </p:txBody>
      </p:sp>
      <p:sp>
        <p:nvSpPr>
          <p:cNvPr id="10" name="Text Placeholder 29">
            <a:extLst>
              <a:ext uri="{FF2B5EF4-FFF2-40B4-BE49-F238E27FC236}">
                <a16:creationId xmlns:a16="http://schemas.microsoft.com/office/drawing/2014/main" id="{8501366E-A92D-9240-AB7C-053B37817FF8}"/>
              </a:ext>
            </a:extLst>
          </p:cNvPr>
          <p:cNvSpPr>
            <a:spLocks noGrp="1"/>
          </p:cNvSpPr>
          <p:nvPr>
            <p:ph type="body" sz="quarter" idx="18" hasCustomPrompt="1"/>
          </p:nvPr>
        </p:nvSpPr>
        <p:spPr>
          <a:xfrm>
            <a:off x="395537" y="1950470"/>
            <a:ext cx="3384376" cy="19105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Picture Placeholder 2">
            <a:extLst>
              <a:ext uri="{FF2B5EF4-FFF2-40B4-BE49-F238E27FC236}">
                <a16:creationId xmlns:a16="http://schemas.microsoft.com/office/drawing/2014/main" id="{483B54FE-85BC-5B43-9F7E-A3EF857C29F4}"/>
              </a:ext>
            </a:extLst>
          </p:cNvPr>
          <p:cNvSpPr>
            <a:spLocks noGrp="1"/>
          </p:cNvSpPr>
          <p:nvPr>
            <p:ph type="pic" sz="quarter" idx="20"/>
          </p:nvPr>
        </p:nvSpPr>
        <p:spPr>
          <a:xfrm>
            <a:off x="395536" y="4365104"/>
            <a:ext cx="1605835" cy="1418438"/>
          </a:xfrm>
          <a:prstGeom prst="roundRect">
            <a:avLst>
              <a:gd name="adj" fmla="val 5241"/>
            </a:avLst>
          </a:prstGeom>
          <a:noFill/>
        </p:spPr>
        <p:txBody>
          <a:bodyPr/>
          <a:lstStyle/>
          <a:p>
            <a:endParaRPr lang="en-US"/>
          </a:p>
        </p:txBody>
      </p:sp>
      <p:sp>
        <p:nvSpPr>
          <p:cNvPr id="12" name="Picture Placeholder 2">
            <a:extLst>
              <a:ext uri="{FF2B5EF4-FFF2-40B4-BE49-F238E27FC236}">
                <a16:creationId xmlns:a16="http://schemas.microsoft.com/office/drawing/2014/main" id="{97F57843-E1D7-2248-B2E2-B4E26C75536C}"/>
              </a:ext>
            </a:extLst>
          </p:cNvPr>
          <p:cNvSpPr>
            <a:spLocks noGrp="1"/>
          </p:cNvSpPr>
          <p:nvPr>
            <p:ph type="pic" sz="quarter" idx="21"/>
          </p:nvPr>
        </p:nvSpPr>
        <p:spPr>
          <a:xfrm>
            <a:off x="2174078" y="4365104"/>
            <a:ext cx="1605835" cy="1418438"/>
          </a:xfrm>
          <a:prstGeom prst="roundRect">
            <a:avLst>
              <a:gd name="adj" fmla="val 5241"/>
            </a:avLst>
          </a:prstGeom>
          <a:noFill/>
        </p:spPr>
        <p:txBody>
          <a:bodyPr/>
          <a:lstStyle/>
          <a:p>
            <a:endParaRPr lang="en-US"/>
          </a:p>
        </p:txBody>
      </p:sp>
      <p:sp>
        <p:nvSpPr>
          <p:cNvPr id="13" name="Text Placeholder 29">
            <a:extLst>
              <a:ext uri="{FF2B5EF4-FFF2-40B4-BE49-F238E27FC236}">
                <a16:creationId xmlns:a16="http://schemas.microsoft.com/office/drawing/2014/main" id="{74B3AE2D-AAE9-2041-8A34-7EA2589F07BE}"/>
              </a:ext>
            </a:extLst>
          </p:cNvPr>
          <p:cNvSpPr>
            <a:spLocks noGrp="1"/>
          </p:cNvSpPr>
          <p:nvPr>
            <p:ph type="body" sz="quarter" idx="22" hasCustomPrompt="1"/>
          </p:nvPr>
        </p:nvSpPr>
        <p:spPr>
          <a:xfrm>
            <a:off x="4067944" y="1950470"/>
            <a:ext cx="4618856" cy="3833072"/>
          </a:xfrm>
          <a:prstGeom prst="rect">
            <a:avLst/>
          </a:prstGeom>
        </p:spPr>
        <p:txBody>
          <a:bodyPr wrap="square" lIns="0" tIns="0" rIns="0" bIns="0">
            <a:noAutofit/>
          </a:bodyPr>
          <a:lstStyle>
            <a:lvl1pPr marL="177800" marR="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sz="18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lvl="0"/>
            <a:endParaRPr lang="en-US" dirty="0"/>
          </a:p>
        </p:txBody>
      </p:sp>
    </p:spTree>
    <p:extLst>
      <p:ext uri="{BB962C8B-B14F-4D97-AF65-F5344CB8AC3E}">
        <p14:creationId xmlns:p14="http://schemas.microsoft.com/office/powerpoint/2010/main" val="826083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D7DE2D18-BC81-EE4A-977B-4D10E783A3EA}"/>
              </a:ext>
            </a:extLst>
          </p:cNvPr>
          <p:cNvSpPr>
            <a:spLocks noGrp="1"/>
          </p:cNvSpPr>
          <p:nvPr>
            <p:ph type="pic" sz="quarter" idx="20"/>
          </p:nvPr>
        </p:nvSpPr>
        <p:spPr>
          <a:xfrm>
            <a:off x="1187624" y="2204864"/>
            <a:ext cx="7560840" cy="2520280"/>
          </a:xfrm>
          <a:prstGeom prst="roundRect">
            <a:avLst>
              <a:gd name="adj" fmla="val 5241"/>
            </a:avLst>
          </a:prstGeom>
          <a:noFill/>
        </p:spPr>
        <p:txBody>
          <a:bodyPr/>
          <a:lstStyle/>
          <a:p>
            <a:endParaRPr lang="en-US"/>
          </a:p>
        </p:txBody>
      </p:sp>
      <p:pic>
        <p:nvPicPr>
          <p:cNvPr id="9" name="Picture 8">
            <a:extLst>
              <a:ext uri="{FF2B5EF4-FFF2-40B4-BE49-F238E27FC236}">
                <a16:creationId xmlns:a16="http://schemas.microsoft.com/office/drawing/2014/main" id="{C50840A3-CD3F-C34E-B6BE-2E6D09BE5884}"/>
              </a:ext>
            </a:extLst>
          </p:cNvPr>
          <p:cNvPicPr>
            <a:picLocks noChangeAspect="1"/>
          </p:cNvPicPr>
          <p:nvPr userDrawn="1"/>
        </p:nvPicPr>
        <p:blipFill>
          <a:blip r:embed="rId2"/>
          <a:stretch>
            <a:fillRect/>
          </a:stretch>
        </p:blipFill>
        <p:spPr>
          <a:xfrm>
            <a:off x="395536" y="1844824"/>
            <a:ext cx="3149600" cy="838200"/>
          </a:xfrm>
          <a:prstGeom prst="rect">
            <a:avLst/>
          </a:prstGeom>
        </p:spPr>
      </p:pic>
      <p:sp>
        <p:nvSpPr>
          <p:cNvPr id="10" name="Text Placeholder 29">
            <a:extLst>
              <a:ext uri="{FF2B5EF4-FFF2-40B4-BE49-F238E27FC236}">
                <a16:creationId xmlns:a16="http://schemas.microsoft.com/office/drawing/2014/main" id="{BA6DD170-8F86-B145-99F3-0280CB8F1F20}"/>
              </a:ext>
            </a:extLst>
          </p:cNvPr>
          <p:cNvSpPr>
            <a:spLocks noGrp="1"/>
          </p:cNvSpPr>
          <p:nvPr>
            <p:ph type="body" sz="quarter" idx="17" hasCustomPrompt="1"/>
          </p:nvPr>
        </p:nvSpPr>
        <p:spPr>
          <a:xfrm>
            <a:off x="395536" y="1844824"/>
            <a:ext cx="3149600" cy="838200"/>
          </a:xfrm>
          <a:prstGeom prst="rect">
            <a:avLst/>
          </a:prstGeom>
        </p:spPr>
        <p:txBody>
          <a:bodyPr wrap="square" lIns="0" tIns="0" rIns="0" bIns="0" anchor="ctr">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5E1F3FD4-9BDF-AB47-AE37-11E8F54847A2}"/>
              </a:ext>
            </a:extLst>
          </p:cNvPr>
          <p:cNvSpPr>
            <a:spLocks noGrp="1"/>
          </p:cNvSpPr>
          <p:nvPr>
            <p:ph type="body" sz="quarter" idx="18" hasCustomPrompt="1"/>
          </p:nvPr>
        </p:nvSpPr>
        <p:spPr>
          <a:xfrm>
            <a:off x="1209004" y="4919446"/>
            <a:ext cx="7539459" cy="79208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906841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28C171-6827-0B4C-A4F1-48ADC8657C5F}"/>
              </a:ext>
            </a:extLst>
          </p:cNvPr>
          <p:cNvSpPr>
            <a:spLocks noGrp="1"/>
          </p:cNvSpPr>
          <p:nvPr>
            <p:ph type="pic" sz="quarter" idx="20"/>
          </p:nvPr>
        </p:nvSpPr>
        <p:spPr>
          <a:xfrm>
            <a:off x="1403648" y="2276872"/>
            <a:ext cx="1224136" cy="1440160"/>
          </a:xfrm>
          <a:prstGeom prst="roundRect">
            <a:avLst>
              <a:gd name="adj" fmla="val 5241"/>
            </a:avLst>
          </a:prstGeom>
          <a:noFill/>
        </p:spPr>
        <p:txBody>
          <a:bodyPr/>
          <a:lstStyle/>
          <a:p>
            <a:endParaRPr lang="en-US"/>
          </a:p>
        </p:txBody>
      </p:sp>
      <p:sp>
        <p:nvSpPr>
          <p:cNvPr id="4" name="Picture Placeholder 2">
            <a:extLst>
              <a:ext uri="{FF2B5EF4-FFF2-40B4-BE49-F238E27FC236}">
                <a16:creationId xmlns:a16="http://schemas.microsoft.com/office/drawing/2014/main" id="{A07BBBC8-BE0F-604F-AB6C-683C39780545}"/>
              </a:ext>
            </a:extLst>
          </p:cNvPr>
          <p:cNvSpPr>
            <a:spLocks noGrp="1"/>
          </p:cNvSpPr>
          <p:nvPr>
            <p:ph type="pic" sz="quarter" idx="21"/>
          </p:nvPr>
        </p:nvSpPr>
        <p:spPr>
          <a:xfrm>
            <a:off x="3923928" y="2276872"/>
            <a:ext cx="1224136" cy="1440160"/>
          </a:xfrm>
          <a:prstGeom prst="roundRect">
            <a:avLst>
              <a:gd name="adj" fmla="val 5241"/>
            </a:avLst>
          </a:prstGeom>
          <a:noFill/>
        </p:spPr>
        <p:txBody>
          <a:bodyPr/>
          <a:lstStyle/>
          <a:p>
            <a:endParaRPr lang="en-US"/>
          </a:p>
        </p:txBody>
      </p:sp>
      <p:sp>
        <p:nvSpPr>
          <p:cNvPr id="5" name="Picture Placeholder 2">
            <a:extLst>
              <a:ext uri="{FF2B5EF4-FFF2-40B4-BE49-F238E27FC236}">
                <a16:creationId xmlns:a16="http://schemas.microsoft.com/office/drawing/2014/main" id="{21D2F5D4-D092-534F-9679-A6D55BD7BD03}"/>
              </a:ext>
            </a:extLst>
          </p:cNvPr>
          <p:cNvSpPr>
            <a:spLocks noGrp="1"/>
          </p:cNvSpPr>
          <p:nvPr>
            <p:ph type="pic" sz="quarter" idx="22"/>
          </p:nvPr>
        </p:nvSpPr>
        <p:spPr>
          <a:xfrm>
            <a:off x="6444208" y="2276872"/>
            <a:ext cx="1224136" cy="1440160"/>
          </a:xfrm>
          <a:prstGeom prst="roundRect">
            <a:avLst>
              <a:gd name="adj" fmla="val 5241"/>
            </a:avLst>
          </a:prstGeom>
          <a:noFill/>
        </p:spPr>
        <p:txBody>
          <a:bodyPr/>
          <a:lstStyle/>
          <a:p>
            <a:endParaRPr lang="en-US"/>
          </a:p>
        </p:txBody>
      </p:sp>
      <p:cxnSp>
        <p:nvCxnSpPr>
          <p:cNvPr id="7" name="Straight Connector 6">
            <a:extLst>
              <a:ext uri="{FF2B5EF4-FFF2-40B4-BE49-F238E27FC236}">
                <a16:creationId xmlns:a16="http://schemas.microsoft.com/office/drawing/2014/main" id="{1D2922D6-8862-224C-99F3-C5F78118E234}"/>
              </a:ext>
            </a:extLst>
          </p:cNvPr>
          <p:cNvCxnSpPr>
            <a:stCxn id="3" idx="3"/>
            <a:endCxn id="4" idx="1"/>
          </p:cNvCxnSpPr>
          <p:nvPr userDrawn="1"/>
        </p:nvCxnSpPr>
        <p:spPr>
          <a:xfrm>
            <a:off x="262778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9A2B5FA-4FE4-B14C-945B-15882E5AD23C}"/>
              </a:ext>
            </a:extLst>
          </p:cNvPr>
          <p:cNvCxnSpPr/>
          <p:nvPr userDrawn="1"/>
        </p:nvCxnSpPr>
        <p:spPr>
          <a:xfrm>
            <a:off x="514806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sp>
        <p:nvSpPr>
          <p:cNvPr id="9" name="Text Placeholder 29">
            <a:extLst>
              <a:ext uri="{FF2B5EF4-FFF2-40B4-BE49-F238E27FC236}">
                <a16:creationId xmlns:a16="http://schemas.microsoft.com/office/drawing/2014/main" id="{A216C921-FFBB-3144-8524-403572F54027}"/>
              </a:ext>
            </a:extLst>
          </p:cNvPr>
          <p:cNvSpPr>
            <a:spLocks noGrp="1"/>
          </p:cNvSpPr>
          <p:nvPr>
            <p:ph type="body" sz="quarter" idx="18" hasCustomPrompt="1"/>
          </p:nvPr>
        </p:nvSpPr>
        <p:spPr>
          <a:xfrm>
            <a:off x="82758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0" name="Text Placeholder 29">
            <a:extLst>
              <a:ext uri="{FF2B5EF4-FFF2-40B4-BE49-F238E27FC236}">
                <a16:creationId xmlns:a16="http://schemas.microsoft.com/office/drawing/2014/main" id="{B8704D6E-7BF8-934B-92AB-D3DC815E133E}"/>
              </a:ext>
            </a:extLst>
          </p:cNvPr>
          <p:cNvSpPr>
            <a:spLocks noGrp="1"/>
          </p:cNvSpPr>
          <p:nvPr>
            <p:ph type="body" sz="quarter" idx="23" hasCustomPrompt="1"/>
          </p:nvPr>
        </p:nvSpPr>
        <p:spPr>
          <a:xfrm>
            <a:off x="3373845"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E4F0D152-3BDA-F548-9EE8-CC27638C81FC}"/>
              </a:ext>
            </a:extLst>
          </p:cNvPr>
          <p:cNvSpPr>
            <a:spLocks noGrp="1"/>
          </p:cNvSpPr>
          <p:nvPr>
            <p:ph type="body" sz="quarter" idx="24" hasCustomPrompt="1"/>
          </p:nvPr>
        </p:nvSpPr>
        <p:spPr>
          <a:xfrm>
            <a:off x="586814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497049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052B410-3BEA-2346-8E45-C3B8DE72DD50}"/>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pic>
        <p:nvPicPr>
          <p:cNvPr id="28" name="Picture 27">
            <a:extLst>
              <a:ext uri="{FF2B5EF4-FFF2-40B4-BE49-F238E27FC236}">
                <a16:creationId xmlns:a16="http://schemas.microsoft.com/office/drawing/2014/main" id="{001F8A00-5FC0-284D-AA31-CB23F48DAA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30" name="Text Placeholder 29">
            <a:extLst>
              <a:ext uri="{FF2B5EF4-FFF2-40B4-BE49-F238E27FC236}">
                <a16:creationId xmlns:a16="http://schemas.microsoft.com/office/drawing/2014/main" id="{6E6C5F41-0FA2-5C43-8D15-D361B598AFD4}"/>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14154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052B410-3BEA-2346-8E45-C3B8DE72DD50}"/>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pic>
        <p:nvPicPr>
          <p:cNvPr id="28" name="Picture 27">
            <a:extLst>
              <a:ext uri="{FF2B5EF4-FFF2-40B4-BE49-F238E27FC236}">
                <a16:creationId xmlns:a16="http://schemas.microsoft.com/office/drawing/2014/main" id="{001F8A00-5FC0-284D-AA31-CB23F48DAA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30" name="Text Placeholder 29">
            <a:extLst>
              <a:ext uri="{FF2B5EF4-FFF2-40B4-BE49-F238E27FC236}">
                <a16:creationId xmlns:a16="http://schemas.microsoft.com/office/drawing/2014/main" id="{6E6C5F41-0FA2-5C43-8D15-D361B598AFD4}"/>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047073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395537" y="1950470"/>
            <a:ext cx="3384376" cy="37107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1872095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69932948-CAC5-EC49-A3D4-E3B16C6866E4}"/>
              </a:ext>
            </a:extLst>
          </p:cNvPr>
          <p:cNvSpPr/>
          <p:nvPr userDrawn="1"/>
        </p:nvSpPr>
        <p:spPr>
          <a:xfrm>
            <a:off x="683568" y="1763824"/>
            <a:ext cx="324000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751365BE-0EE9-B248-BC18-2DCBDD3EC96F}"/>
              </a:ext>
            </a:extLst>
          </p:cNvPr>
          <p:cNvSpPr>
            <a:spLocks noGrp="1"/>
          </p:cNvSpPr>
          <p:nvPr>
            <p:ph type="pic" sz="quarter" idx="10"/>
          </p:nvPr>
        </p:nvSpPr>
        <p:spPr>
          <a:xfrm>
            <a:off x="0" y="620688"/>
            <a:ext cx="9144000" cy="6237312"/>
          </a:xfrm>
          <a:prstGeom prst="rect">
            <a:avLst/>
          </a:prstGeom>
          <a:noFill/>
        </p:spPr>
        <p:txBody>
          <a:bodyPr/>
          <a:lstStyle/>
          <a:p>
            <a:endParaRPr lang="en-US" dirty="0"/>
          </a:p>
        </p:txBody>
      </p:sp>
      <p:pic>
        <p:nvPicPr>
          <p:cNvPr id="10" name="Picture 9">
            <a:extLst>
              <a:ext uri="{FF2B5EF4-FFF2-40B4-BE49-F238E27FC236}">
                <a16:creationId xmlns:a16="http://schemas.microsoft.com/office/drawing/2014/main" id="{EE7E4E5E-2E15-4A43-9DD1-08B6331D9DF5}"/>
              </a:ext>
            </a:extLst>
          </p:cNvPr>
          <p:cNvPicPr>
            <a:picLocks noChangeAspect="1"/>
          </p:cNvPicPr>
          <p:nvPr userDrawn="1"/>
        </p:nvPicPr>
        <p:blipFill>
          <a:blip r:embed="rId2">
            <a:alphaModFix amt="60000"/>
          </a:blip>
          <a:stretch>
            <a:fillRect/>
          </a:stretch>
        </p:blipFill>
        <p:spPr>
          <a:xfrm>
            <a:off x="-409424" y="2697336"/>
            <a:ext cx="4333552" cy="1955800"/>
          </a:xfrm>
          <a:prstGeom prst="rect">
            <a:avLst/>
          </a:prstGeom>
        </p:spPr>
      </p:pic>
      <p:pic>
        <p:nvPicPr>
          <p:cNvPr id="16" name="Picture 15">
            <a:extLst>
              <a:ext uri="{FF2B5EF4-FFF2-40B4-BE49-F238E27FC236}">
                <a16:creationId xmlns:a16="http://schemas.microsoft.com/office/drawing/2014/main" id="{BB52A1DD-6B1D-E54D-8691-F0AB39C9F7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17" name="Text Placeholder 29">
            <a:extLst>
              <a:ext uri="{FF2B5EF4-FFF2-40B4-BE49-F238E27FC236}">
                <a16:creationId xmlns:a16="http://schemas.microsoft.com/office/drawing/2014/main" id="{C31514A5-A710-5A4A-8028-DC13FC642BAD}"/>
              </a:ext>
            </a:extLst>
          </p:cNvPr>
          <p:cNvSpPr>
            <a:spLocks noGrp="1"/>
          </p:cNvSpPr>
          <p:nvPr>
            <p:ph type="body" sz="quarter" idx="17" hasCustomPrompt="1"/>
          </p:nvPr>
        </p:nvSpPr>
        <p:spPr>
          <a:xfrm>
            <a:off x="1322676" y="2005532"/>
            <a:ext cx="2487779" cy="332139"/>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1" name="Text Placeholder 29">
            <a:extLst>
              <a:ext uri="{FF2B5EF4-FFF2-40B4-BE49-F238E27FC236}">
                <a16:creationId xmlns:a16="http://schemas.microsoft.com/office/drawing/2014/main" id="{AB0A97C9-D463-2845-8806-1C3407144930}"/>
              </a:ext>
            </a:extLst>
          </p:cNvPr>
          <p:cNvSpPr>
            <a:spLocks noGrp="1"/>
          </p:cNvSpPr>
          <p:nvPr>
            <p:ph type="body" sz="quarter" idx="18" hasCustomPrompt="1"/>
          </p:nvPr>
        </p:nvSpPr>
        <p:spPr>
          <a:xfrm>
            <a:off x="467544" y="3218931"/>
            <a:ext cx="3240360" cy="1434205"/>
          </a:xfrm>
          <a:prstGeom prst="rect">
            <a:avLst/>
          </a:prstGeom>
          <a:noFill/>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1" name="Picture 10" descr="I'm-Possible-logo.png">
            <a:extLst>
              <a:ext uri="{FF2B5EF4-FFF2-40B4-BE49-F238E27FC236}">
                <a16:creationId xmlns:a16="http://schemas.microsoft.com/office/drawing/2014/main" id="{2F7ED77C-7665-684A-A5B2-67B2CFCBC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pic>
        <p:nvPicPr>
          <p:cNvPr id="12" name="Picture 11">
            <a:extLst>
              <a:ext uri="{FF2B5EF4-FFF2-40B4-BE49-F238E27FC236}">
                <a16:creationId xmlns:a16="http://schemas.microsoft.com/office/drawing/2014/main" id="{EA9C7DEA-70B3-CC4C-B0CD-E2C26FC83A3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13" name="Picture 12" descr="I'm-Possible-logo.png">
            <a:extLst>
              <a:ext uri="{FF2B5EF4-FFF2-40B4-BE49-F238E27FC236}">
                <a16:creationId xmlns:a16="http://schemas.microsoft.com/office/drawing/2014/main" id="{E0CE6E23-C351-194B-8251-90DE35EC42C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7936" y="347245"/>
            <a:ext cx="1745411" cy="386642"/>
          </a:xfrm>
          <a:prstGeom prst="rect">
            <a:avLst/>
          </a:prstGeom>
        </p:spPr>
      </p:pic>
      <p:grpSp>
        <p:nvGrpSpPr>
          <p:cNvPr id="2" name="Group 1">
            <a:extLst>
              <a:ext uri="{FF2B5EF4-FFF2-40B4-BE49-F238E27FC236}">
                <a16:creationId xmlns:a16="http://schemas.microsoft.com/office/drawing/2014/main" id="{438780AF-A937-FE42-ADBF-DB2A45961328}"/>
              </a:ext>
            </a:extLst>
          </p:cNvPr>
          <p:cNvGrpSpPr/>
          <p:nvPr userDrawn="1"/>
        </p:nvGrpSpPr>
        <p:grpSpPr>
          <a:xfrm>
            <a:off x="0" y="-163230"/>
            <a:ext cx="9144000" cy="1826263"/>
            <a:chOff x="0" y="-163230"/>
            <a:chExt cx="9144000" cy="1826263"/>
          </a:xfrm>
        </p:grpSpPr>
        <p:pic>
          <p:nvPicPr>
            <p:cNvPr id="14" name="Picture 13">
              <a:extLst>
                <a:ext uri="{FF2B5EF4-FFF2-40B4-BE49-F238E27FC236}">
                  <a16:creationId xmlns:a16="http://schemas.microsoft.com/office/drawing/2014/main" id="{90C01EBC-8602-924F-93C4-09C171D08E9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0" y="-163230"/>
              <a:ext cx="9144000" cy="1826263"/>
            </a:xfrm>
            <a:prstGeom prst="rect">
              <a:avLst/>
            </a:prstGeom>
          </p:spPr>
        </p:pic>
        <p:pic>
          <p:nvPicPr>
            <p:cNvPr id="15" name="Picture 14" descr="I'm-Possible-logo.png">
              <a:extLst>
                <a:ext uri="{FF2B5EF4-FFF2-40B4-BE49-F238E27FC236}">
                  <a16:creationId xmlns:a16="http://schemas.microsoft.com/office/drawing/2014/main" id="{4B47BE60-C665-1646-9914-94DD046ADA1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9192" y="349074"/>
              <a:ext cx="1745411" cy="386642"/>
            </a:xfrm>
            <a:prstGeom prst="rect">
              <a:avLst/>
            </a:prstGeom>
          </p:spPr>
        </p:pic>
      </p:grpSp>
    </p:spTree>
    <p:extLst>
      <p:ext uri="{BB962C8B-B14F-4D97-AF65-F5344CB8AC3E}">
        <p14:creationId xmlns:p14="http://schemas.microsoft.com/office/powerpoint/2010/main" val="3662668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3C3B5-095E-9C44-B2E8-84A9283C8D11}"/>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Text Placeholder 29">
            <a:extLst>
              <a:ext uri="{FF2B5EF4-FFF2-40B4-BE49-F238E27FC236}">
                <a16:creationId xmlns:a16="http://schemas.microsoft.com/office/drawing/2014/main" id="{59837E2E-6B5C-7E42-8910-AC96F2BB14DD}"/>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Text Placeholder 29">
            <a:extLst>
              <a:ext uri="{FF2B5EF4-FFF2-40B4-BE49-F238E27FC236}">
                <a16:creationId xmlns:a16="http://schemas.microsoft.com/office/drawing/2014/main" id="{8A51226D-AF92-864F-BF0D-88665CAD8C7D}"/>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7" name="Picture 16">
            <a:extLst>
              <a:ext uri="{FF2B5EF4-FFF2-40B4-BE49-F238E27FC236}">
                <a16:creationId xmlns:a16="http://schemas.microsoft.com/office/drawing/2014/main" id="{B124FE5D-81EB-3743-97DF-546BF406451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pic>
        <p:nvPicPr>
          <p:cNvPr id="26" name="Picture 25">
            <a:extLst>
              <a:ext uri="{FF2B5EF4-FFF2-40B4-BE49-F238E27FC236}">
                <a16:creationId xmlns:a16="http://schemas.microsoft.com/office/drawing/2014/main" id="{C06934FE-A017-1E49-906D-A321A512F5A2}"/>
              </a:ext>
            </a:extLst>
          </p:cNvPr>
          <p:cNvPicPr>
            <a:picLocks noChangeAspect="1"/>
          </p:cNvPicPr>
          <p:nvPr userDrawn="1"/>
        </p:nvPicPr>
        <p:blipFill>
          <a:blip r:embed="rId2"/>
          <a:stretch>
            <a:fillRect/>
          </a:stretch>
        </p:blipFill>
        <p:spPr>
          <a:xfrm>
            <a:off x="4994441" y="1966845"/>
            <a:ext cx="3321975" cy="3897075"/>
          </a:xfrm>
          <a:prstGeom prst="rect">
            <a:avLst/>
          </a:prstGeom>
        </p:spPr>
      </p:pic>
      <p:sp>
        <p:nvSpPr>
          <p:cNvPr id="27" name="Text Placeholder 29">
            <a:extLst>
              <a:ext uri="{FF2B5EF4-FFF2-40B4-BE49-F238E27FC236}">
                <a16:creationId xmlns:a16="http://schemas.microsoft.com/office/drawing/2014/main" id="{A89F2DCC-8942-814B-8EEA-80990CCA27A1}"/>
              </a:ext>
            </a:extLst>
          </p:cNvPr>
          <p:cNvSpPr>
            <a:spLocks noGrp="1"/>
          </p:cNvSpPr>
          <p:nvPr>
            <p:ph type="body" sz="quarter" idx="19" hasCustomPrompt="1"/>
          </p:nvPr>
        </p:nvSpPr>
        <p:spPr>
          <a:xfrm>
            <a:off x="5612614"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8" name="Text Placeholder 29">
            <a:extLst>
              <a:ext uri="{FF2B5EF4-FFF2-40B4-BE49-F238E27FC236}">
                <a16:creationId xmlns:a16="http://schemas.microsoft.com/office/drawing/2014/main" id="{00CC8E5A-CC42-C846-8AB7-ED1604090377}"/>
              </a:ext>
            </a:extLst>
          </p:cNvPr>
          <p:cNvSpPr>
            <a:spLocks noGrp="1"/>
          </p:cNvSpPr>
          <p:nvPr>
            <p:ph type="body" sz="quarter" idx="20" hasCustomPrompt="1"/>
          </p:nvPr>
        </p:nvSpPr>
        <p:spPr>
          <a:xfrm>
            <a:off x="5252574"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29" name="Picture 28">
            <a:extLst>
              <a:ext uri="{FF2B5EF4-FFF2-40B4-BE49-F238E27FC236}">
                <a16:creationId xmlns:a16="http://schemas.microsoft.com/office/drawing/2014/main" id="{C9A0E7AA-5E72-FD40-A185-20C82CEA823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716017" y="1764868"/>
            <a:ext cx="813468" cy="813468"/>
          </a:xfrm>
          <a:prstGeom prst="rect">
            <a:avLst/>
          </a:prstGeom>
        </p:spPr>
      </p:pic>
    </p:spTree>
    <p:extLst>
      <p:ext uri="{BB962C8B-B14F-4D97-AF65-F5344CB8AC3E}">
        <p14:creationId xmlns:p14="http://schemas.microsoft.com/office/powerpoint/2010/main" val="13836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E9009D76-AA94-694E-980C-D3E3B4DF850A}"/>
              </a:ext>
            </a:extLst>
          </p:cNvPr>
          <p:cNvSpPr/>
          <p:nvPr userDrawn="1"/>
        </p:nvSpPr>
        <p:spPr>
          <a:xfrm>
            <a:off x="673959" y="1992394"/>
            <a:ext cx="744802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D0587052-F1D5-5B41-A4C1-00997D3B3C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Tree>
    <p:extLst>
      <p:ext uri="{BB962C8B-B14F-4D97-AF65-F5344CB8AC3E}">
        <p14:creationId xmlns:p14="http://schemas.microsoft.com/office/powerpoint/2010/main" val="2361638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13665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590E8D8E-DE1C-7142-AAD1-B706A0EFC2D8}"/>
              </a:ext>
            </a:extLst>
          </p:cNvPr>
          <p:cNvSpPr>
            <a:spLocks noGrp="1"/>
          </p:cNvSpPr>
          <p:nvPr>
            <p:ph type="pic" sz="quarter" idx="20"/>
          </p:nvPr>
        </p:nvSpPr>
        <p:spPr>
          <a:xfrm>
            <a:off x="395536" y="2348880"/>
            <a:ext cx="3888432" cy="3434662"/>
          </a:xfrm>
          <a:prstGeom prst="roundRect">
            <a:avLst>
              <a:gd name="adj" fmla="val 5241"/>
            </a:avLst>
          </a:prstGeom>
          <a:noFill/>
        </p:spPr>
        <p:txBody>
          <a:bodyPr/>
          <a:lstStyle/>
          <a:p>
            <a:endParaRPr lang="en-US"/>
          </a:p>
        </p:txBody>
      </p:sp>
      <p:pic>
        <p:nvPicPr>
          <p:cNvPr id="10" name="Picture 9">
            <a:extLst>
              <a:ext uri="{FF2B5EF4-FFF2-40B4-BE49-F238E27FC236}">
                <a16:creationId xmlns:a16="http://schemas.microsoft.com/office/drawing/2014/main" id="{7BC0EBF9-A3E5-D24A-876E-C5DC660D9718}"/>
              </a:ext>
            </a:extLst>
          </p:cNvPr>
          <p:cNvPicPr>
            <a:picLocks noChangeAspect="1"/>
          </p:cNvPicPr>
          <p:nvPr userDrawn="1"/>
        </p:nvPicPr>
        <p:blipFill>
          <a:blip r:embed="rId2"/>
          <a:stretch>
            <a:fillRect/>
          </a:stretch>
        </p:blipFill>
        <p:spPr>
          <a:xfrm rot="10800000">
            <a:off x="395536" y="1988840"/>
            <a:ext cx="3888432" cy="534986"/>
          </a:xfrm>
          <a:prstGeom prst="rect">
            <a:avLst/>
          </a:prstGeom>
        </p:spPr>
      </p:pic>
      <p:sp>
        <p:nvSpPr>
          <p:cNvPr id="12" name="Text Placeholder 29">
            <a:extLst>
              <a:ext uri="{FF2B5EF4-FFF2-40B4-BE49-F238E27FC236}">
                <a16:creationId xmlns:a16="http://schemas.microsoft.com/office/drawing/2014/main" id="{6DDECE27-8356-4644-81F4-FF4B00CC4825}"/>
              </a:ext>
            </a:extLst>
          </p:cNvPr>
          <p:cNvSpPr>
            <a:spLocks noGrp="1"/>
          </p:cNvSpPr>
          <p:nvPr>
            <p:ph type="body" sz="quarter" idx="17" hasCustomPrompt="1"/>
          </p:nvPr>
        </p:nvSpPr>
        <p:spPr>
          <a:xfrm>
            <a:off x="395536"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Picture Placeholder 2">
            <a:extLst>
              <a:ext uri="{FF2B5EF4-FFF2-40B4-BE49-F238E27FC236}">
                <a16:creationId xmlns:a16="http://schemas.microsoft.com/office/drawing/2014/main" id="{AB0FB073-1FC2-9F4C-8DB8-3E20D9B86DE1}"/>
              </a:ext>
            </a:extLst>
          </p:cNvPr>
          <p:cNvSpPr>
            <a:spLocks noGrp="1"/>
          </p:cNvSpPr>
          <p:nvPr>
            <p:ph type="pic" sz="quarter" idx="21"/>
          </p:nvPr>
        </p:nvSpPr>
        <p:spPr>
          <a:xfrm>
            <a:off x="4855109" y="2348880"/>
            <a:ext cx="3888432" cy="3434662"/>
          </a:xfrm>
          <a:prstGeom prst="roundRect">
            <a:avLst>
              <a:gd name="adj" fmla="val 5241"/>
            </a:avLst>
          </a:prstGeom>
          <a:noFill/>
        </p:spPr>
        <p:txBody>
          <a:bodyPr/>
          <a:lstStyle/>
          <a:p>
            <a:endParaRPr lang="en-US" dirty="0"/>
          </a:p>
        </p:txBody>
      </p:sp>
      <p:pic>
        <p:nvPicPr>
          <p:cNvPr id="15" name="Picture 14">
            <a:extLst>
              <a:ext uri="{FF2B5EF4-FFF2-40B4-BE49-F238E27FC236}">
                <a16:creationId xmlns:a16="http://schemas.microsoft.com/office/drawing/2014/main" id="{E2F91C70-4F0D-9B47-A30C-81CD48DB8AF3}"/>
              </a:ext>
            </a:extLst>
          </p:cNvPr>
          <p:cNvPicPr>
            <a:picLocks noChangeAspect="1"/>
          </p:cNvPicPr>
          <p:nvPr userDrawn="1"/>
        </p:nvPicPr>
        <p:blipFill>
          <a:blip r:embed="rId2"/>
          <a:stretch>
            <a:fillRect/>
          </a:stretch>
        </p:blipFill>
        <p:spPr>
          <a:xfrm rot="10800000">
            <a:off x="4855109" y="1981707"/>
            <a:ext cx="3888432" cy="534986"/>
          </a:xfrm>
          <a:prstGeom prst="rect">
            <a:avLst/>
          </a:prstGeom>
        </p:spPr>
      </p:pic>
      <p:sp>
        <p:nvSpPr>
          <p:cNvPr id="16" name="Text Placeholder 29">
            <a:extLst>
              <a:ext uri="{FF2B5EF4-FFF2-40B4-BE49-F238E27FC236}">
                <a16:creationId xmlns:a16="http://schemas.microsoft.com/office/drawing/2014/main" id="{B272B0EC-1166-E548-AD87-C7C3BCA71866}"/>
              </a:ext>
            </a:extLst>
          </p:cNvPr>
          <p:cNvSpPr>
            <a:spLocks noGrp="1"/>
          </p:cNvSpPr>
          <p:nvPr>
            <p:ph type="body" sz="quarter" idx="22" hasCustomPrompt="1"/>
          </p:nvPr>
        </p:nvSpPr>
        <p:spPr>
          <a:xfrm>
            <a:off x="4855109"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789751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 Placeholder 31">
            <a:extLst>
              <a:ext uri="{FF2B5EF4-FFF2-40B4-BE49-F238E27FC236}">
                <a16:creationId xmlns:a16="http://schemas.microsoft.com/office/drawing/2014/main" id="{7159FFEF-C596-084C-A3C4-3554FCEB199F}"/>
              </a:ext>
            </a:extLst>
          </p:cNvPr>
          <p:cNvSpPr txBox="1">
            <a:spLocks/>
          </p:cNvSpPr>
          <p:nvPr userDrawn="1"/>
        </p:nvSpPr>
        <p:spPr>
          <a:xfrm>
            <a:off x="395536" y="6390484"/>
            <a:ext cx="3456384" cy="226264"/>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200" dirty="0">
                <a:solidFill>
                  <a:schemeClr val="tx1">
                    <a:lumMod val="95000"/>
                    <a:lumOff val="5000"/>
                  </a:schemeClr>
                </a:solidFill>
              </a:rPr>
              <a:t>Theme 1 Unit 1: </a:t>
            </a:r>
            <a:r>
              <a:rPr lang="en-GB" sz="1200" b="1" dirty="0">
                <a:latin typeface="Arial"/>
                <a:cs typeface="Arial"/>
              </a:rPr>
              <a:t>The Paralympic Movement</a:t>
            </a:r>
            <a:endParaRPr lang="en-GB" sz="1200" b="1" dirty="0">
              <a:solidFill>
                <a:schemeClr val="tx1">
                  <a:lumMod val="95000"/>
                  <a:lumOff val="5000"/>
                </a:schemeClr>
              </a:solidFill>
            </a:endParaRPr>
          </a:p>
        </p:txBody>
      </p:sp>
      <p:pic>
        <p:nvPicPr>
          <p:cNvPr id="5" name="Picture 4">
            <a:extLst>
              <a:ext uri="{FF2B5EF4-FFF2-40B4-BE49-F238E27FC236}">
                <a16:creationId xmlns:a16="http://schemas.microsoft.com/office/drawing/2014/main" id="{914FE191-E1E3-1A4B-9D2F-F01862E7F8A0}"/>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6" name="Picture 5" descr="I'm-Possible-logo.png">
            <a:extLst>
              <a:ext uri="{FF2B5EF4-FFF2-40B4-BE49-F238E27FC236}">
                <a16:creationId xmlns:a16="http://schemas.microsoft.com/office/drawing/2014/main" id="{CDEB051F-41E8-4B40-93F2-E8345F6DBF5E}"/>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cxnSp>
        <p:nvCxnSpPr>
          <p:cNvPr id="8" name="Straight Connector 7">
            <a:extLst>
              <a:ext uri="{FF2B5EF4-FFF2-40B4-BE49-F238E27FC236}">
                <a16:creationId xmlns:a16="http://schemas.microsoft.com/office/drawing/2014/main" id="{69E835BC-8691-7B44-B80B-24EEFF6028C8}"/>
              </a:ext>
            </a:extLst>
          </p:cNvPr>
          <p:cNvCxnSpPr>
            <a:cxnSpLocks/>
          </p:cNvCxnSpPr>
          <p:nvPr userDrawn="1"/>
        </p:nvCxnSpPr>
        <p:spPr>
          <a:xfrm>
            <a:off x="395536" y="6309320"/>
            <a:ext cx="72008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31">
            <a:extLst>
              <a:ext uri="{FF2B5EF4-FFF2-40B4-BE49-F238E27FC236}">
                <a16:creationId xmlns:a16="http://schemas.microsoft.com/office/drawing/2014/main" id="{12545007-F416-1A49-A51C-B672B89B6EBE}"/>
              </a:ext>
            </a:extLst>
          </p:cNvPr>
          <p:cNvSpPr txBox="1">
            <a:spLocks/>
          </p:cNvSpPr>
          <p:nvPr userDrawn="1"/>
        </p:nvSpPr>
        <p:spPr>
          <a:xfrm>
            <a:off x="4283968" y="6453336"/>
            <a:ext cx="3312368" cy="163412"/>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GB" sz="700" kern="1200" dirty="0">
                <a:solidFill>
                  <a:schemeClr val="tx1">
                    <a:lumMod val="95000"/>
                    <a:lumOff val="5000"/>
                  </a:schemeClr>
                </a:solidFill>
                <a:effectLst/>
                <a:latin typeface="Arial" panose="020B0604020202020204" pitchFamily="34" charset="0"/>
                <a:ea typeface="+mn-ea"/>
                <a:cs typeface="Arial" panose="020B0604020202020204" pitchFamily="34" charset="0"/>
              </a:rPr>
              <a:t>© 2018 International Paralympic Committee – ALL RIGHTS RESERVED</a:t>
            </a:r>
          </a:p>
        </p:txBody>
      </p:sp>
      <p:pic>
        <p:nvPicPr>
          <p:cNvPr id="10" name="Picture 9">
            <a:extLst>
              <a:ext uri="{FF2B5EF4-FFF2-40B4-BE49-F238E27FC236}">
                <a16:creationId xmlns:a16="http://schemas.microsoft.com/office/drawing/2014/main" id="{DBECB3E5-AA15-CD42-8F21-C6DF218787B6}"/>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7812360" y="6115835"/>
            <a:ext cx="946250" cy="549297"/>
          </a:xfrm>
          <a:prstGeom prst="rect">
            <a:avLst/>
          </a:prstGeom>
        </p:spPr>
      </p:pic>
    </p:spTree>
    <p:extLst>
      <p:ext uri="{BB962C8B-B14F-4D97-AF65-F5344CB8AC3E}">
        <p14:creationId xmlns:p14="http://schemas.microsoft.com/office/powerpoint/2010/main" val="616680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1" r:id="rId4"/>
    <p:sldLayoutId id="2147483651" r:id="rId5"/>
    <p:sldLayoutId id="2147483652" r:id="rId6"/>
    <p:sldLayoutId id="2147483660" r:id="rId7"/>
    <p:sldLayoutId id="2147483663" r:id="rId8"/>
    <p:sldLayoutId id="2147483654" r:id="rId9"/>
    <p:sldLayoutId id="2147483655" r:id="rId10"/>
    <p:sldLayoutId id="2147483656" r:id="rId11"/>
    <p:sldLayoutId id="214748366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9.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9F065C02-EF1B-7249-BB12-7CC6D7EA9138}"/>
              </a:ext>
            </a:extLst>
          </p:cNvPr>
          <p:cNvSpPr>
            <a:spLocks noGrp="1"/>
          </p:cNvSpPr>
          <p:nvPr>
            <p:ph type="body" sz="quarter" idx="13"/>
          </p:nvPr>
        </p:nvSpPr>
        <p:spPr>
          <a:xfrm>
            <a:off x="404952" y="1412776"/>
            <a:ext cx="7767448" cy="740009"/>
          </a:xfrm>
        </p:spPr>
        <p:txBody>
          <a:bodyPr/>
          <a:lstStyle/>
          <a:p>
            <a:r>
              <a:rPr lang="en-US" dirty="0"/>
              <a:t>The Paralympic Games</a:t>
            </a:r>
          </a:p>
        </p:txBody>
      </p:sp>
      <p:sp>
        <p:nvSpPr>
          <p:cNvPr id="12" name="Subtitle 11">
            <a:extLst>
              <a:ext uri="{FF2B5EF4-FFF2-40B4-BE49-F238E27FC236}">
                <a16:creationId xmlns:a16="http://schemas.microsoft.com/office/drawing/2014/main" id="{D9E0F5DD-35BD-3B4E-B208-1AB73BA97BC2}"/>
              </a:ext>
            </a:extLst>
          </p:cNvPr>
          <p:cNvSpPr>
            <a:spLocks noGrp="1"/>
          </p:cNvSpPr>
          <p:nvPr>
            <p:ph type="subTitle" idx="1"/>
          </p:nvPr>
        </p:nvSpPr>
        <p:spPr>
          <a:xfrm>
            <a:off x="404952" y="2242832"/>
            <a:ext cx="8270736" cy="481246"/>
          </a:xfrm>
        </p:spPr>
        <p:txBody>
          <a:bodyPr/>
          <a:lstStyle/>
          <a:p>
            <a:r>
              <a:rPr lang="en-US" sz="2400" dirty="0"/>
              <a:t>Past and present</a:t>
            </a:r>
          </a:p>
        </p:txBody>
      </p:sp>
    </p:spTree>
    <p:extLst>
      <p:ext uri="{BB962C8B-B14F-4D97-AF65-F5344CB8AC3E}">
        <p14:creationId xmlns:p14="http://schemas.microsoft.com/office/powerpoint/2010/main" val="3113836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bottom line">
            <a:extLst>
              <a:ext uri="{FF2B5EF4-FFF2-40B4-BE49-F238E27FC236}">
                <a16:creationId xmlns:a16="http://schemas.microsoft.com/office/drawing/2014/main" id="{3256142B-CA9C-7649-98F9-A9510A0A7471}"/>
              </a:ext>
            </a:extLst>
          </p:cNvPr>
          <p:cNvCxnSpPr/>
          <p:nvPr/>
        </p:nvCxnSpPr>
        <p:spPr>
          <a:xfrm>
            <a:off x="678762" y="5949280"/>
            <a:ext cx="7781025" cy="0"/>
          </a:xfrm>
          <a:prstGeom prst="line">
            <a:avLst/>
          </a:prstGeom>
          <a:ln w="15875">
            <a:solidFill>
              <a:srgbClr val="1689E4"/>
            </a:solidFill>
          </a:ln>
        </p:spPr>
        <p:style>
          <a:lnRef idx="1">
            <a:schemeClr val="accent1"/>
          </a:lnRef>
          <a:fillRef idx="0">
            <a:schemeClr val="accent1"/>
          </a:fillRef>
          <a:effectRef idx="0">
            <a:schemeClr val="accent1"/>
          </a:effectRef>
          <a:fontRef idx="minor">
            <a:schemeClr val="tx1"/>
          </a:fontRef>
        </p:style>
      </p:cxnSp>
      <p:cxnSp>
        <p:nvCxnSpPr>
          <p:cNvPr id="40" name="side line">
            <a:extLst>
              <a:ext uri="{FF2B5EF4-FFF2-40B4-BE49-F238E27FC236}">
                <a16:creationId xmlns:a16="http://schemas.microsoft.com/office/drawing/2014/main" id="{E51422CF-A9AF-EF4B-8E4C-46A666AE26B1}"/>
              </a:ext>
            </a:extLst>
          </p:cNvPr>
          <p:cNvCxnSpPr/>
          <p:nvPr/>
        </p:nvCxnSpPr>
        <p:spPr>
          <a:xfrm>
            <a:off x="8459787" y="4293096"/>
            <a:ext cx="0" cy="1656184"/>
          </a:xfrm>
          <a:prstGeom prst="line">
            <a:avLst/>
          </a:prstGeom>
          <a:ln w="15875">
            <a:solidFill>
              <a:srgbClr val="1689E4"/>
            </a:solidFill>
          </a:ln>
        </p:spPr>
        <p:style>
          <a:lnRef idx="1">
            <a:schemeClr val="accent1"/>
          </a:lnRef>
          <a:fillRef idx="0">
            <a:schemeClr val="accent1"/>
          </a:fillRef>
          <a:effectRef idx="0">
            <a:schemeClr val="accent1"/>
          </a:effectRef>
          <a:fontRef idx="minor">
            <a:schemeClr val="tx1"/>
          </a:fontRef>
        </p:style>
      </p:cxnSp>
      <p:cxnSp>
        <p:nvCxnSpPr>
          <p:cNvPr id="5" name="top line">
            <a:extLst>
              <a:ext uri="{FF2B5EF4-FFF2-40B4-BE49-F238E27FC236}">
                <a16:creationId xmlns:a16="http://schemas.microsoft.com/office/drawing/2014/main" id="{EF8FA905-AB88-7847-8D68-BADB7385B01C}"/>
              </a:ext>
            </a:extLst>
          </p:cNvPr>
          <p:cNvCxnSpPr/>
          <p:nvPr/>
        </p:nvCxnSpPr>
        <p:spPr>
          <a:xfrm>
            <a:off x="678762" y="4293096"/>
            <a:ext cx="7781025" cy="0"/>
          </a:xfrm>
          <a:prstGeom prst="line">
            <a:avLst/>
          </a:prstGeom>
          <a:ln w="15875">
            <a:solidFill>
              <a:srgbClr val="1689E4"/>
            </a:solidFill>
          </a:ln>
        </p:spPr>
        <p:style>
          <a:lnRef idx="1">
            <a:schemeClr val="accent1"/>
          </a:lnRef>
          <a:fillRef idx="0">
            <a:schemeClr val="accent1"/>
          </a:fillRef>
          <a:effectRef idx="0">
            <a:schemeClr val="accent1"/>
          </a:effectRef>
          <a:fontRef idx="minor">
            <a:schemeClr val="tx1"/>
          </a:fontRef>
        </p:style>
      </p:cxn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7272858"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200" b="1" dirty="0"/>
              <a:t>What has changed? Some come, some stay, some go</a:t>
            </a:r>
          </a:p>
        </p:txBody>
      </p:sp>
      <p:sp>
        <p:nvSpPr>
          <p:cNvPr id="12" name="TextBox 11">
            <a:extLst>
              <a:ext uri="{FF2B5EF4-FFF2-40B4-BE49-F238E27FC236}">
                <a16:creationId xmlns:a16="http://schemas.microsoft.com/office/drawing/2014/main" id="{2D918A25-DCA0-E245-92C8-9B498F9D81E9}"/>
              </a:ext>
            </a:extLst>
          </p:cNvPr>
          <p:cNvSpPr txBox="1"/>
          <p:nvPr/>
        </p:nvSpPr>
        <p:spPr>
          <a:xfrm>
            <a:off x="1619672" y="2862561"/>
            <a:ext cx="2160241" cy="1138773"/>
          </a:xfrm>
          <a:prstGeom prst="rect">
            <a:avLst/>
          </a:prstGeom>
          <a:noFill/>
        </p:spPr>
        <p:txBody>
          <a:bodyPr wrap="square" lIns="0" rtlCol="0">
            <a:spAutoFit/>
          </a:bodyPr>
          <a:lstStyle/>
          <a:p>
            <a:pPr>
              <a:spcAft>
                <a:spcPts val="600"/>
              </a:spcAft>
            </a:pPr>
            <a:r>
              <a:rPr lang="en-GB" sz="2000" b="1" dirty="0">
                <a:solidFill>
                  <a:srgbClr val="0069A9"/>
                </a:solidFill>
                <a:latin typeface="Arial" panose="020B0604020202020204" pitchFamily="34" charset="0"/>
                <a:cs typeface="Arial" panose="020B0604020202020204" pitchFamily="34" charset="0"/>
              </a:rPr>
              <a:t>1960</a:t>
            </a:r>
          </a:p>
          <a:p>
            <a:pPr>
              <a:spcAft>
                <a:spcPts val="600"/>
              </a:spcAft>
            </a:pPr>
            <a:r>
              <a:rPr lang="en-GB" sz="1400" b="1" dirty="0">
                <a:solidFill>
                  <a:srgbClr val="0069A9"/>
                </a:solidFill>
                <a:latin typeface="Arial" panose="020B0604020202020204" pitchFamily="34" charset="0"/>
                <a:cs typeface="Arial" panose="020B0604020202020204" pitchFamily="34" charset="0"/>
              </a:rPr>
              <a:t>Rome, Italy</a:t>
            </a:r>
          </a:p>
          <a:p>
            <a:pPr>
              <a:spcAft>
                <a:spcPts val="600"/>
              </a:spcAft>
            </a:pPr>
            <a:r>
              <a:rPr lang="en-GB" sz="1200" dirty="0">
                <a:latin typeface="Arial" panose="020B0604020202020204" pitchFamily="34" charset="0"/>
                <a:cs typeface="Arial" panose="020B0604020202020204" pitchFamily="34" charset="0"/>
              </a:rPr>
              <a:t>400 athletes from 23 countries competed in 8 different sports. </a:t>
            </a:r>
          </a:p>
        </p:txBody>
      </p:sp>
      <p:sp>
        <p:nvSpPr>
          <p:cNvPr id="23" name="TextBox 22">
            <a:extLst>
              <a:ext uri="{FF2B5EF4-FFF2-40B4-BE49-F238E27FC236}">
                <a16:creationId xmlns:a16="http://schemas.microsoft.com/office/drawing/2014/main" id="{A91A8C25-7C4B-FA40-A6EE-28CB36C459CB}"/>
              </a:ext>
            </a:extLst>
          </p:cNvPr>
          <p:cNvSpPr txBox="1"/>
          <p:nvPr/>
        </p:nvSpPr>
        <p:spPr>
          <a:xfrm>
            <a:off x="5440902" y="2852936"/>
            <a:ext cx="2592000" cy="1138773"/>
          </a:xfrm>
          <a:prstGeom prst="rect">
            <a:avLst/>
          </a:prstGeom>
          <a:noFill/>
        </p:spPr>
        <p:txBody>
          <a:bodyPr wrap="square" lIns="0" rtlCol="0">
            <a:spAutoFit/>
          </a:bodyPr>
          <a:lstStyle/>
          <a:p>
            <a:pPr>
              <a:spcAft>
                <a:spcPts val="600"/>
              </a:spcAft>
            </a:pPr>
            <a:r>
              <a:rPr lang="en-GB" sz="2000" b="1" dirty="0">
                <a:solidFill>
                  <a:srgbClr val="0069A9"/>
                </a:solidFill>
                <a:latin typeface="Arial" panose="020B0604020202020204" pitchFamily="34" charset="0"/>
                <a:cs typeface="Arial" panose="020B0604020202020204" pitchFamily="34" charset="0"/>
              </a:rPr>
              <a:t>1976</a:t>
            </a:r>
          </a:p>
          <a:p>
            <a:pPr>
              <a:spcAft>
                <a:spcPts val="600"/>
              </a:spcAft>
            </a:pPr>
            <a:r>
              <a:rPr lang="en-GB" sz="1400" b="1" dirty="0" err="1">
                <a:solidFill>
                  <a:srgbClr val="0069A9"/>
                </a:solidFill>
                <a:latin typeface="Arial" panose="020B0604020202020204" pitchFamily="34" charset="0"/>
                <a:cs typeface="Arial" panose="020B0604020202020204" pitchFamily="34" charset="0"/>
              </a:rPr>
              <a:t>Örnsköldsvik</a:t>
            </a:r>
            <a:r>
              <a:rPr lang="en-GB" sz="1400" b="1" dirty="0">
                <a:solidFill>
                  <a:srgbClr val="0069A9"/>
                </a:solidFill>
                <a:latin typeface="Arial" panose="020B0604020202020204" pitchFamily="34" charset="0"/>
                <a:cs typeface="Arial" panose="020B0604020202020204" pitchFamily="34" charset="0"/>
              </a:rPr>
              <a:t>, Sweden</a:t>
            </a:r>
          </a:p>
          <a:p>
            <a:pPr>
              <a:spcAft>
                <a:spcPts val="600"/>
              </a:spcAft>
            </a:pPr>
            <a:r>
              <a:rPr lang="en-GB" sz="1200" dirty="0">
                <a:latin typeface="Arial" panose="020B0604020202020204" pitchFamily="34" charset="0"/>
                <a:cs typeface="Arial" panose="020B0604020202020204" pitchFamily="34" charset="0"/>
              </a:rPr>
              <a:t>53 athletes from 16 countries competed in 2 different winter sports.</a:t>
            </a:r>
          </a:p>
        </p:txBody>
      </p:sp>
      <p:sp>
        <p:nvSpPr>
          <p:cNvPr id="24" name="TextBox 23">
            <a:extLst>
              <a:ext uri="{FF2B5EF4-FFF2-40B4-BE49-F238E27FC236}">
                <a16:creationId xmlns:a16="http://schemas.microsoft.com/office/drawing/2014/main" id="{B12B4B49-8C28-0D48-8336-BC91C7AA7F8E}"/>
              </a:ext>
            </a:extLst>
          </p:cNvPr>
          <p:cNvSpPr txBox="1"/>
          <p:nvPr/>
        </p:nvSpPr>
        <p:spPr>
          <a:xfrm>
            <a:off x="1619672" y="4509120"/>
            <a:ext cx="2587818" cy="1138773"/>
          </a:xfrm>
          <a:prstGeom prst="rect">
            <a:avLst/>
          </a:prstGeom>
          <a:noFill/>
        </p:spPr>
        <p:txBody>
          <a:bodyPr wrap="square" lIns="0" rtlCol="0">
            <a:spAutoFit/>
          </a:bodyPr>
          <a:lstStyle/>
          <a:p>
            <a:pPr lvl="0">
              <a:spcAft>
                <a:spcPts val="600"/>
              </a:spcAft>
            </a:pPr>
            <a:r>
              <a:rPr lang="en-GB" sz="2000" b="1" dirty="0">
                <a:solidFill>
                  <a:srgbClr val="0069A9"/>
                </a:solidFill>
                <a:latin typeface="Arial" panose="020B0604020202020204" pitchFamily="34" charset="0"/>
                <a:cs typeface="Arial" panose="020B0604020202020204" pitchFamily="34" charset="0"/>
              </a:rPr>
              <a:t>2018</a:t>
            </a:r>
          </a:p>
          <a:p>
            <a:pPr lvl="0">
              <a:spcAft>
                <a:spcPts val="600"/>
              </a:spcAft>
            </a:pPr>
            <a:r>
              <a:rPr lang="en-GB" sz="1400" b="1" dirty="0">
                <a:solidFill>
                  <a:srgbClr val="0069A9"/>
                </a:solidFill>
                <a:latin typeface="Arial" panose="020B0604020202020204" pitchFamily="34" charset="0"/>
                <a:cs typeface="Arial" panose="020B0604020202020204" pitchFamily="34" charset="0"/>
              </a:rPr>
              <a:t>PyeongChang, South Korea</a:t>
            </a:r>
          </a:p>
          <a:p>
            <a:pPr lvl="0">
              <a:spcAft>
                <a:spcPts val="600"/>
              </a:spcAft>
            </a:pPr>
            <a:r>
              <a:rPr lang="en-GB" sz="1200" dirty="0">
                <a:solidFill>
                  <a:prstClr val="black"/>
                </a:solidFill>
                <a:latin typeface="Arial"/>
                <a:cs typeface="Arial"/>
              </a:rPr>
              <a:t>567 athletes from 49 delegations competed in 6 different winter sports.</a:t>
            </a:r>
            <a:endParaRPr lang="en-GB" sz="1200" dirty="0">
              <a:solidFill>
                <a:prstClr val="black"/>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FBD515F7-3D09-E142-82FB-CCD102776DED}"/>
              </a:ext>
            </a:extLst>
          </p:cNvPr>
          <p:cNvSpPr txBox="1"/>
          <p:nvPr/>
        </p:nvSpPr>
        <p:spPr>
          <a:xfrm>
            <a:off x="5440902" y="4509120"/>
            <a:ext cx="2586886" cy="1138773"/>
          </a:xfrm>
          <a:prstGeom prst="rect">
            <a:avLst/>
          </a:prstGeom>
          <a:noFill/>
        </p:spPr>
        <p:txBody>
          <a:bodyPr wrap="square" lIns="0" rtlCol="0">
            <a:spAutoFit/>
          </a:bodyPr>
          <a:lstStyle/>
          <a:p>
            <a:pPr lvl="0">
              <a:spcAft>
                <a:spcPts val="600"/>
              </a:spcAft>
            </a:pPr>
            <a:r>
              <a:rPr lang="en-GB" sz="2000" b="1" dirty="0">
                <a:solidFill>
                  <a:srgbClr val="0069A9"/>
                </a:solidFill>
                <a:latin typeface="Arial" panose="020B0604020202020204" pitchFamily="34" charset="0"/>
                <a:cs typeface="Arial" panose="020B0604020202020204" pitchFamily="34" charset="0"/>
              </a:rPr>
              <a:t>2016</a:t>
            </a:r>
          </a:p>
          <a:p>
            <a:pPr lvl="0">
              <a:spcAft>
                <a:spcPts val="600"/>
              </a:spcAft>
            </a:pPr>
            <a:r>
              <a:rPr lang="en-GB" sz="1400" b="1" dirty="0">
                <a:solidFill>
                  <a:srgbClr val="0069A9"/>
                </a:solidFill>
                <a:latin typeface="Arial" panose="020B0604020202020204" pitchFamily="34" charset="0"/>
                <a:cs typeface="Arial" panose="020B0604020202020204" pitchFamily="34" charset="0"/>
              </a:rPr>
              <a:t>Rio de Janeiro, Brazil</a:t>
            </a:r>
          </a:p>
          <a:p>
            <a:pPr lvl="0">
              <a:spcAft>
                <a:spcPts val="600"/>
              </a:spcAft>
            </a:pPr>
            <a:r>
              <a:rPr lang="en-GB" sz="1200" dirty="0">
                <a:solidFill>
                  <a:prstClr val="black"/>
                </a:solidFill>
                <a:latin typeface="Arial" panose="020B0604020202020204" pitchFamily="34" charset="0"/>
                <a:cs typeface="Arial" panose="020B0604020202020204" pitchFamily="34" charset="0"/>
              </a:rPr>
              <a:t>4,328 athletes from 159 countries competed in 22 different sports.</a:t>
            </a:r>
          </a:p>
        </p:txBody>
      </p:sp>
      <p:grpSp>
        <p:nvGrpSpPr>
          <p:cNvPr id="7" name="2018">
            <a:extLst>
              <a:ext uri="{FF2B5EF4-FFF2-40B4-BE49-F238E27FC236}">
                <a16:creationId xmlns:a16="http://schemas.microsoft.com/office/drawing/2014/main" id="{80C8DAFD-B623-2F4F-8901-AAF562AB99E4}"/>
              </a:ext>
            </a:extLst>
          </p:cNvPr>
          <p:cNvGrpSpPr/>
          <p:nvPr/>
        </p:nvGrpSpPr>
        <p:grpSpPr>
          <a:xfrm>
            <a:off x="678762" y="4509120"/>
            <a:ext cx="864000" cy="1513962"/>
            <a:chOff x="4639489" y="4509120"/>
            <a:chExt cx="864000" cy="1513962"/>
          </a:xfrm>
        </p:grpSpPr>
        <p:cxnSp>
          <p:nvCxnSpPr>
            <p:cNvPr id="36" name="Straight Connector 35">
              <a:extLst>
                <a:ext uri="{FF2B5EF4-FFF2-40B4-BE49-F238E27FC236}">
                  <a16:creationId xmlns:a16="http://schemas.microsoft.com/office/drawing/2014/main" id="{4B991A7E-0D21-0248-A912-2AD727F621D0}"/>
                </a:ext>
              </a:extLst>
            </p:cNvPr>
            <p:cNvCxnSpPr/>
            <p:nvPr/>
          </p:nvCxnSpPr>
          <p:spPr>
            <a:xfrm>
              <a:off x="5071489" y="5067112"/>
              <a:ext cx="0" cy="882168"/>
            </a:xfrm>
            <a:prstGeom prst="line">
              <a:avLst/>
            </a:prstGeom>
            <a:ln w="15875">
              <a:solidFill>
                <a:srgbClr val="1689E4"/>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BDD0D46D-55F1-A34B-9FAD-DEB88888FE40}"/>
                </a:ext>
              </a:extLst>
            </p:cNvPr>
            <p:cNvSpPr/>
            <p:nvPr/>
          </p:nvSpPr>
          <p:spPr>
            <a:xfrm>
              <a:off x="4999481" y="5879066"/>
              <a:ext cx="144016" cy="144016"/>
            </a:xfrm>
            <a:prstGeom prst="ellipse">
              <a:avLst/>
            </a:prstGeom>
            <a:solidFill>
              <a:srgbClr val="1689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A317ED5C-B801-4849-98C8-E13CB0F4843F}"/>
                </a:ext>
              </a:extLst>
            </p:cNvPr>
            <p:cNvPicPr>
              <a:picLocks/>
            </p:cNvPicPr>
            <p:nvPr/>
          </p:nvPicPr>
          <p:blipFill rotWithShape="1">
            <a:blip r:embed="rId3" cstate="screen">
              <a:extLst>
                <a:ext uri="{28A0092B-C50C-407E-A947-70E740481C1C}">
                  <a14:useLocalDpi xmlns:a14="http://schemas.microsoft.com/office/drawing/2010/main"/>
                </a:ext>
              </a:extLst>
            </a:blip>
            <a:srcRect l="1771" t="2705" r="36413" b="2247"/>
            <a:stretch/>
          </p:blipFill>
          <p:spPr>
            <a:xfrm>
              <a:off x="4639489" y="4509120"/>
              <a:ext cx="864000" cy="1260000"/>
            </a:xfrm>
            <a:prstGeom prst="roundRect">
              <a:avLst/>
            </a:prstGeom>
          </p:spPr>
        </p:pic>
      </p:grpSp>
      <p:grpSp>
        <p:nvGrpSpPr>
          <p:cNvPr id="8" name="2016">
            <a:extLst>
              <a:ext uri="{FF2B5EF4-FFF2-40B4-BE49-F238E27FC236}">
                <a16:creationId xmlns:a16="http://schemas.microsoft.com/office/drawing/2014/main" id="{80560C0B-4C22-2740-BD21-739422548A97}"/>
              </a:ext>
            </a:extLst>
          </p:cNvPr>
          <p:cNvGrpSpPr/>
          <p:nvPr/>
        </p:nvGrpSpPr>
        <p:grpSpPr>
          <a:xfrm>
            <a:off x="4500087" y="4509120"/>
            <a:ext cx="864000" cy="1513962"/>
            <a:chOff x="678762" y="4509120"/>
            <a:chExt cx="864000" cy="1513962"/>
          </a:xfrm>
        </p:grpSpPr>
        <p:cxnSp>
          <p:nvCxnSpPr>
            <p:cNvPr id="34" name="Straight Connector 33">
              <a:extLst>
                <a:ext uri="{FF2B5EF4-FFF2-40B4-BE49-F238E27FC236}">
                  <a16:creationId xmlns:a16="http://schemas.microsoft.com/office/drawing/2014/main" id="{39EA75DC-F4BD-0F48-9A6A-CD3B274585AF}"/>
                </a:ext>
              </a:extLst>
            </p:cNvPr>
            <p:cNvCxnSpPr/>
            <p:nvPr/>
          </p:nvCxnSpPr>
          <p:spPr>
            <a:xfrm>
              <a:off x="1110762" y="5067112"/>
              <a:ext cx="0" cy="882168"/>
            </a:xfrm>
            <a:prstGeom prst="line">
              <a:avLst/>
            </a:prstGeom>
            <a:ln w="15875">
              <a:solidFill>
                <a:srgbClr val="1689E4"/>
              </a:solidFill>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8326A37A-AE43-604A-815D-EF7D19EF959D}"/>
                </a:ext>
              </a:extLst>
            </p:cNvPr>
            <p:cNvSpPr/>
            <p:nvPr/>
          </p:nvSpPr>
          <p:spPr>
            <a:xfrm>
              <a:off x="1038754" y="5879066"/>
              <a:ext cx="144016" cy="144016"/>
            </a:xfrm>
            <a:prstGeom prst="ellipse">
              <a:avLst/>
            </a:prstGeom>
            <a:solidFill>
              <a:srgbClr val="1689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a:extLst>
                <a:ext uri="{FF2B5EF4-FFF2-40B4-BE49-F238E27FC236}">
                  <a16:creationId xmlns:a16="http://schemas.microsoft.com/office/drawing/2014/main" id="{89C15DC7-1D0F-F44C-B5DE-5DDF9D7332DD}"/>
                </a:ext>
              </a:extLst>
            </p:cNvPr>
            <p:cNvPicPr>
              <a:picLocks/>
            </p:cNvPicPr>
            <p:nvPr/>
          </p:nvPicPr>
          <p:blipFill rotWithShape="1">
            <a:blip r:embed="rId4" cstate="screen">
              <a:extLst>
                <a:ext uri="{28A0092B-C50C-407E-A947-70E740481C1C}">
                  <a14:useLocalDpi xmlns:a14="http://schemas.microsoft.com/office/drawing/2010/main"/>
                </a:ext>
              </a:extLst>
            </a:blip>
            <a:srcRect t="9794" b="9794"/>
            <a:stretch/>
          </p:blipFill>
          <p:spPr>
            <a:xfrm>
              <a:off x="678762" y="4509120"/>
              <a:ext cx="864000" cy="1260000"/>
            </a:xfrm>
            <a:prstGeom prst="roundRect">
              <a:avLst/>
            </a:prstGeom>
          </p:spPr>
        </p:pic>
      </p:grpSp>
      <p:grpSp>
        <p:nvGrpSpPr>
          <p:cNvPr id="6" name="1976">
            <a:extLst>
              <a:ext uri="{FF2B5EF4-FFF2-40B4-BE49-F238E27FC236}">
                <a16:creationId xmlns:a16="http://schemas.microsoft.com/office/drawing/2014/main" id="{E0007E3B-BD15-2D4F-A954-F98943C32159}"/>
              </a:ext>
            </a:extLst>
          </p:cNvPr>
          <p:cNvGrpSpPr/>
          <p:nvPr/>
        </p:nvGrpSpPr>
        <p:grpSpPr>
          <a:xfrm>
            <a:off x="4499992" y="2852936"/>
            <a:ext cx="864095" cy="1512168"/>
            <a:chOff x="4639489" y="2852936"/>
            <a:chExt cx="864095" cy="1512168"/>
          </a:xfrm>
        </p:grpSpPr>
        <p:cxnSp>
          <p:nvCxnSpPr>
            <p:cNvPr id="35" name="Straight Connector 34">
              <a:extLst>
                <a:ext uri="{FF2B5EF4-FFF2-40B4-BE49-F238E27FC236}">
                  <a16:creationId xmlns:a16="http://schemas.microsoft.com/office/drawing/2014/main" id="{348CCFAF-EB3B-2943-9BA8-F05B1391B026}"/>
                </a:ext>
              </a:extLst>
            </p:cNvPr>
            <p:cNvCxnSpPr/>
            <p:nvPr/>
          </p:nvCxnSpPr>
          <p:spPr>
            <a:xfrm>
              <a:off x="5071536" y="3410928"/>
              <a:ext cx="0" cy="882168"/>
            </a:xfrm>
            <a:prstGeom prst="line">
              <a:avLst/>
            </a:prstGeom>
            <a:ln w="15875">
              <a:solidFill>
                <a:srgbClr val="1689E4"/>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9530AC80-CB6C-DA47-AD62-F62406E23F8F}"/>
                </a:ext>
              </a:extLst>
            </p:cNvPr>
            <p:cNvSpPr/>
            <p:nvPr/>
          </p:nvSpPr>
          <p:spPr>
            <a:xfrm>
              <a:off x="4999528" y="4221088"/>
              <a:ext cx="144016" cy="144016"/>
            </a:xfrm>
            <a:prstGeom prst="ellipse">
              <a:avLst/>
            </a:prstGeom>
            <a:solidFill>
              <a:srgbClr val="1689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a:extLst>
                <a:ext uri="{FF2B5EF4-FFF2-40B4-BE49-F238E27FC236}">
                  <a16:creationId xmlns:a16="http://schemas.microsoft.com/office/drawing/2014/main" id="{F6050ED4-126D-A24E-9254-17E0727D1A79}"/>
                </a:ext>
              </a:extLst>
            </p:cNvPr>
            <p:cNvSpPr/>
            <p:nvPr/>
          </p:nvSpPr>
          <p:spPr>
            <a:xfrm>
              <a:off x="4639489" y="2852936"/>
              <a:ext cx="864095" cy="1260000"/>
            </a:xfrm>
            <a:prstGeom prst="roundRect">
              <a:avLst/>
            </a:prstGeom>
            <a:blipFill rotWithShape="1">
              <a:blip r:embed="rId5" cstate="screen">
                <a:extLst>
                  <a:ext uri="{28A0092B-C50C-407E-A947-70E740481C1C}">
                    <a14:useLocalDpi xmlns:a14="http://schemas.microsoft.com/office/drawing/2010/main"/>
                  </a:ext>
                </a:extLst>
              </a:blip>
              <a:srcRect/>
              <a:stretch>
                <a:fillRect t="-1009" b="-7173"/>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 name="1960">
            <a:extLst>
              <a:ext uri="{FF2B5EF4-FFF2-40B4-BE49-F238E27FC236}">
                <a16:creationId xmlns:a16="http://schemas.microsoft.com/office/drawing/2014/main" id="{1A57FCA3-A4D8-DC4F-89AA-38F74B69DBC7}"/>
              </a:ext>
            </a:extLst>
          </p:cNvPr>
          <p:cNvGrpSpPr/>
          <p:nvPr/>
        </p:nvGrpSpPr>
        <p:grpSpPr>
          <a:xfrm>
            <a:off x="678762" y="2852936"/>
            <a:ext cx="864095" cy="1512168"/>
            <a:chOff x="678762" y="2852936"/>
            <a:chExt cx="864095" cy="1512168"/>
          </a:xfrm>
        </p:grpSpPr>
        <p:cxnSp>
          <p:nvCxnSpPr>
            <p:cNvPr id="10" name="Straight Connector 9">
              <a:extLst>
                <a:ext uri="{FF2B5EF4-FFF2-40B4-BE49-F238E27FC236}">
                  <a16:creationId xmlns:a16="http://schemas.microsoft.com/office/drawing/2014/main" id="{17BF3537-545E-0A47-AB90-7D1D975D61B2}"/>
                </a:ext>
              </a:extLst>
            </p:cNvPr>
            <p:cNvCxnSpPr/>
            <p:nvPr/>
          </p:nvCxnSpPr>
          <p:spPr>
            <a:xfrm>
              <a:off x="1110809" y="3410928"/>
              <a:ext cx="0" cy="882168"/>
            </a:xfrm>
            <a:prstGeom prst="line">
              <a:avLst/>
            </a:prstGeom>
            <a:ln w="15875">
              <a:solidFill>
                <a:srgbClr val="1689E4"/>
              </a:solidFill>
            </a:ln>
          </p:spPr>
          <p:style>
            <a:lnRef idx="1">
              <a:schemeClr val="accent1"/>
            </a:lnRef>
            <a:fillRef idx="0">
              <a:schemeClr val="accent1"/>
            </a:fillRef>
            <a:effectRef idx="0">
              <a:schemeClr val="accent1"/>
            </a:effectRef>
            <a:fontRef idx="minor">
              <a:schemeClr val="tx1"/>
            </a:fontRef>
          </p:style>
        </p:cxnSp>
        <p:sp>
          <p:nvSpPr>
            <p:cNvPr id="43" name="Oval 42">
              <a:extLst>
                <a:ext uri="{FF2B5EF4-FFF2-40B4-BE49-F238E27FC236}">
                  <a16:creationId xmlns:a16="http://schemas.microsoft.com/office/drawing/2014/main" id="{5112A73F-A470-584E-BD1D-3F8C904969CB}"/>
                </a:ext>
              </a:extLst>
            </p:cNvPr>
            <p:cNvSpPr/>
            <p:nvPr/>
          </p:nvSpPr>
          <p:spPr>
            <a:xfrm>
              <a:off x="1038801" y="4221088"/>
              <a:ext cx="144016" cy="144016"/>
            </a:xfrm>
            <a:prstGeom prst="ellipse">
              <a:avLst/>
            </a:prstGeom>
            <a:solidFill>
              <a:srgbClr val="1689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a:extLst>
                <a:ext uri="{FF2B5EF4-FFF2-40B4-BE49-F238E27FC236}">
                  <a16:creationId xmlns:a16="http://schemas.microsoft.com/office/drawing/2014/main" id="{B1CB977E-13B0-1D40-A058-9EB003B0742E}"/>
                </a:ext>
              </a:extLst>
            </p:cNvPr>
            <p:cNvSpPr/>
            <p:nvPr/>
          </p:nvSpPr>
          <p:spPr>
            <a:xfrm>
              <a:off x="678762" y="2852936"/>
              <a:ext cx="864095" cy="1260000"/>
            </a:xfrm>
            <a:prstGeom prst="roundRect">
              <a:avLst/>
            </a:prstGeom>
            <a:blipFill rotWithShape="1">
              <a:blip r:embed="rId6" cstate="screen">
                <a:extLst>
                  <a:ext uri="{28A0092B-C50C-407E-A947-70E740481C1C}">
                    <a14:useLocalDpi xmlns:a14="http://schemas.microsoft.com/office/drawing/2010/main"/>
                  </a:ext>
                </a:extLst>
              </a:blip>
              <a:srcRect/>
              <a:stretch>
                <a:fillRect t="-8507" b="325"/>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29388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20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1000"/>
                                        <p:tgtEl>
                                          <p:spTgt spid="4"/>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childTnLst>
                                </p:cTn>
                              </p:par>
                              <p:par>
                                <p:cTn id="14" presetID="22" presetClass="entr" presetSubtype="4" fill="hold"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1000"/>
                                        <p:tgtEl>
                                          <p:spTgt spid="6"/>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childTnLst>
                                </p:cTn>
                              </p:par>
                            </p:childTnLst>
                          </p:cTn>
                        </p:par>
                        <p:par>
                          <p:cTn id="20" fill="hold">
                            <p:stCondLst>
                              <p:cond delay="2500"/>
                            </p:stCondLst>
                            <p:childTnLst>
                              <p:par>
                                <p:cTn id="21" presetID="22" presetClass="entr" presetSubtype="1"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up)">
                                      <p:cBhvr>
                                        <p:cTn id="23" dur="500"/>
                                        <p:tgtEl>
                                          <p:spTgt spid="40"/>
                                        </p:tgtEl>
                                      </p:cBhvr>
                                    </p:animEffect>
                                  </p:childTnLst>
                                </p:cTn>
                              </p:par>
                            </p:childTnLst>
                          </p:cTn>
                        </p:par>
                        <p:par>
                          <p:cTn id="24" fill="hold">
                            <p:stCondLst>
                              <p:cond delay="3000"/>
                            </p:stCondLst>
                            <p:childTnLst>
                              <p:par>
                                <p:cTn id="25" presetID="22" presetClass="entr" presetSubtype="2"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right)">
                                      <p:cBhvr>
                                        <p:cTn id="27" dur="2000"/>
                                        <p:tgtEl>
                                          <p:spTgt spid="30"/>
                                        </p:tgtEl>
                                      </p:cBhvr>
                                    </p:animEffect>
                                  </p:childTnLst>
                                </p:cTn>
                              </p:par>
                              <p:par>
                                <p:cTn id="28" presetID="22" presetClass="entr" presetSubtype="4" fill="hold" nodeType="withEffect">
                                  <p:stCondLst>
                                    <p:cond delay="50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1000"/>
                                        <p:tgtEl>
                                          <p:spTgt spid="8"/>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childTnLst>
                                </p:cTn>
                              </p:par>
                              <p:par>
                                <p:cTn id="34" presetID="22" presetClass="entr" presetSubtype="4" fill="hold" nodeType="withEffect">
                                  <p:stCondLst>
                                    <p:cond delay="150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1000"/>
                                        <p:tgtEl>
                                          <p:spTgt spid="7"/>
                                        </p:tgtEl>
                                      </p:cBhvr>
                                    </p:animEffect>
                                  </p:childTnLst>
                                </p:cTn>
                              </p:par>
                              <p:par>
                                <p:cTn id="37" presetID="10" presetClass="entr" presetSubtype="0" fill="hold" grpId="0" nodeType="withEffect">
                                  <p:stCondLst>
                                    <p:cond delay="200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a:extLst>
              <a:ext uri="{FF2B5EF4-FFF2-40B4-BE49-F238E27FC236}">
                <a16:creationId xmlns:a16="http://schemas.microsoft.com/office/drawing/2014/main" id="{6B6CA321-7DB3-C244-9A14-2985B81ABBA1}"/>
              </a:ext>
            </a:extLst>
          </p:cNvPr>
          <p:cNvSpPr/>
          <p:nvPr/>
        </p:nvSpPr>
        <p:spPr>
          <a:xfrm>
            <a:off x="678762" y="2956874"/>
            <a:ext cx="3747600" cy="2732400"/>
          </a:xfrm>
          <a:prstGeom prst="roundRect">
            <a:avLst>
              <a:gd name="adj" fmla="val 10984"/>
            </a:avLst>
          </a:prstGeom>
          <a:blipFill rotWithShape="1">
            <a:blip r:embed="rId3" cstate="screen">
              <a:extLst>
                <a:ext uri="{28A0092B-C50C-407E-A947-70E740481C1C}">
                  <a14:useLocalDpi xmlns:a14="http://schemas.microsoft.com/office/drawing/2010/main"/>
                </a:ext>
              </a:extLst>
            </a:blip>
            <a:srcRect/>
            <a:stretch>
              <a:fillRect t="-21570" b="-3722"/>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2DD238FE-690B-6846-8EA9-9C71A8FE2B9C}"/>
              </a:ext>
            </a:extLst>
          </p:cNvPr>
          <p:cNvPicPr>
            <a:picLocks/>
          </p:cNvPicPr>
          <p:nvPr/>
        </p:nvPicPr>
        <p:blipFill rotWithShape="1">
          <a:blip r:embed="rId4" cstate="screen">
            <a:extLst>
              <a:ext uri="{28A0092B-C50C-407E-A947-70E740481C1C}">
                <a14:useLocalDpi xmlns:a14="http://schemas.microsoft.com/office/drawing/2010/main"/>
              </a:ext>
            </a:extLst>
          </a:blip>
          <a:srcRect l="4287" r="4287"/>
          <a:stretch/>
        </p:blipFill>
        <p:spPr>
          <a:xfrm>
            <a:off x="4712186" y="2956874"/>
            <a:ext cx="3747601" cy="2732400"/>
          </a:xfrm>
          <a:prstGeom prst="roundRect">
            <a:avLst>
              <a:gd name="adj" fmla="val 11383"/>
            </a:avLst>
          </a:prstGeom>
        </p:spPr>
      </p:pic>
      <p:grpSp>
        <p:nvGrpSpPr>
          <p:cNvPr id="3" name="Group 2">
            <a:extLst>
              <a:ext uri="{FF2B5EF4-FFF2-40B4-BE49-F238E27FC236}">
                <a16:creationId xmlns:a16="http://schemas.microsoft.com/office/drawing/2014/main" id="{1B97D9E2-C1BE-B747-8D86-34C8A3417DB3}"/>
              </a:ext>
            </a:extLst>
          </p:cNvPr>
          <p:cNvGrpSpPr/>
          <p:nvPr/>
        </p:nvGrpSpPr>
        <p:grpSpPr>
          <a:xfrm>
            <a:off x="494524" y="5013176"/>
            <a:ext cx="2349283" cy="458317"/>
            <a:chOff x="494524" y="3120243"/>
            <a:chExt cx="2349283" cy="458317"/>
          </a:xfrm>
        </p:grpSpPr>
        <p:grpSp>
          <p:nvGrpSpPr>
            <p:cNvPr id="2" name="Group 1">
              <a:extLst>
                <a:ext uri="{FF2B5EF4-FFF2-40B4-BE49-F238E27FC236}">
                  <a16:creationId xmlns:a16="http://schemas.microsoft.com/office/drawing/2014/main" id="{636BFFB6-4493-554D-8C5A-3AC79934EA19}"/>
                </a:ext>
              </a:extLst>
            </p:cNvPr>
            <p:cNvGrpSpPr/>
            <p:nvPr/>
          </p:nvGrpSpPr>
          <p:grpSpPr>
            <a:xfrm>
              <a:off x="494524" y="3120243"/>
              <a:ext cx="2349283" cy="458317"/>
              <a:chOff x="494525" y="3195513"/>
              <a:chExt cx="1871563"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94525" y="3195513"/>
                <a:ext cx="1871563"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94525" y="3195513"/>
                <a:ext cx="1871563"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684213" y="3195513"/>
              <a:ext cx="2007593" cy="307777"/>
            </a:xfrm>
            <a:prstGeom prst="rect">
              <a:avLst/>
            </a:prstGeom>
            <a:noFill/>
          </p:spPr>
          <p:txBody>
            <a:bodyPr wrap="square" lIns="0" rtlCol="0">
              <a:spAutoFit/>
            </a:bodyPr>
            <a:lstStyle/>
            <a:p>
              <a:pPr>
                <a:spcAft>
                  <a:spcPts val="1200"/>
                </a:spcAft>
              </a:pPr>
              <a:r>
                <a:rPr lang="en-GB" sz="1400" b="1" dirty="0">
                  <a:solidFill>
                    <a:srgbClr val="0069A9"/>
                  </a:solidFill>
                  <a:latin typeface="Arial" panose="020B0604020202020204" pitchFamily="34" charset="0"/>
                  <a:cs typeface="Arial" panose="020B0604020202020204" pitchFamily="34" charset="0"/>
                </a:rPr>
                <a:t>Stoke Mandeville 1958</a:t>
              </a:r>
              <a:endParaRPr lang="en-GB" sz="1400" dirty="0">
                <a:latin typeface="Arial" panose="020B0604020202020204" pitchFamily="34" charset="0"/>
                <a:cs typeface="Arial" panose="020B0604020202020204" pitchFamily="34" charset="0"/>
              </a:endParaRPr>
            </a:p>
          </p:txBody>
        </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Improvise and devise</a:t>
            </a:r>
          </a:p>
        </p:txBody>
      </p:sp>
      <p:grpSp>
        <p:nvGrpSpPr>
          <p:cNvPr id="23" name="Group 22">
            <a:extLst>
              <a:ext uri="{FF2B5EF4-FFF2-40B4-BE49-F238E27FC236}">
                <a16:creationId xmlns:a16="http://schemas.microsoft.com/office/drawing/2014/main" id="{3F6B6257-7A8A-B441-9D33-D7929278EDB7}"/>
              </a:ext>
            </a:extLst>
          </p:cNvPr>
          <p:cNvGrpSpPr/>
          <p:nvPr/>
        </p:nvGrpSpPr>
        <p:grpSpPr>
          <a:xfrm>
            <a:off x="5940152" y="3120243"/>
            <a:ext cx="2735659" cy="458317"/>
            <a:chOff x="4788024" y="5718633"/>
            <a:chExt cx="2735659" cy="458317"/>
          </a:xfrm>
        </p:grpSpPr>
        <p:sp>
          <p:nvSpPr>
            <p:cNvPr id="24" name="Rounded Rectangle 23">
              <a:extLst>
                <a:ext uri="{FF2B5EF4-FFF2-40B4-BE49-F238E27FC236}">
                  <a16:creationId xmlns:a16="http://schemas.microsoft.com/office/drawing/2014/main" id="{BF9D5071-042D-004E-A938-7A8DC062C9BE}"/>
                </a:ext>
              </a:extLst>
            </p:cNvPr>
            <p:cNvSpPr/>
            <p:nvPr/>
          </p:nvSpPr>
          <p:spPr>
            <a:xfrm>
              <a:off x="4788024" y="5718633"/>
              <a:ext cx="2735659"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72920FB6-435E-F74D-AD9D-35402A9F21E1}"/>
                </a:ext>
              </a:extLst>
            </p:cNvPr>
            <p:cNvSpPr/>
            <p:nvPr/>
          </p:nvSpPr>
          <p:spPr>
            <a:xfrm>
              <a:off x="4788024" y="5718633"/>
              <a:ext cx="2735659"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875D0D86-8871-EE40-86B7-CD78299964F1}"/>
                </a:ext>
              </a:extLst>
            </p:cNvPr>
            <p:cNvSpPr txBox="1"/>
            <p:nvPr/>
          </p:nvSpPr>
          <p:spPr>
            <a:xfrm>
              <a:off x="4931990" y="5793903"/>
              <a:ext cx="2376314" cy="307777"/>
            </a:xfrm>
            <a:prstGeom prst="rect">
              <a:avLst/>
            </a:prstGeom>
            <a:noFill/>
          </p:spPr>
          <p:txBody>
            <a:bodyPr wrap="square" lIns="0" rIns="0" rtlCol="0">
              <a:spAutoFit/>
            </a:bodyPr>
            <a:lstStyle/>
            <a:p>
              <a:pPr algn="r">
                <a:spcAft>
                  <a:spcPts val="1200"/>
                </a:spcAft>
              </a:pPr>
              <a:r>
                <a:rPr lang="en-GB" sz="1400" b="1" dirty="0">
                  <a:solidFill>
                    <a:srgbClr val="0069A9"/>
                  </a:solidFill>
                  <a:latin typeface="Arial" panose="020B0604020202020204" pitchFamily="34" charset="0"/>
                  <a:cs typeface="Arial" panose="020B0604020202020204" pitchFamily="34" charset="0"/>
                </a:rPr>
                <a:t>Rio de Janeiro, Brazil 2016</a:t>
              </a:r>
              <a:endParaRPr lang="en-GB" sz="14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204638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1+#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A4DC256-3354-7B46-93DB-0130A47A227C}"/>
              </a:ext>
            </a:extLst>
          </p:cNvPr>
          <p:cNvGrpSpPr/>
          <p:nvPr/>
        </p:nvGrpSpPr>
        <p:grpSpPr>
          <a:xfrm>
            <a:off x="494524" y="2956874"/>
            <a:ext cx="3931515" cy="2056302"/>
            <a:chOff x="494524" y="2956874"/>
            <a:chExt cx="3931515" cy="2056302"/>
          </a:xfrm>
        </p:grpSpPr>
        <p:sp>
          <p:nvSpPr>
            <p:cNvPr id="16" name="Rounded Rectangle 15">
              <a:extLst>
                <a:ext uri="{FF2B5EF4-FFF2-40B4-BE49-F238E27FC236}">
                  <a16:creationId xmlns:a16="http://schemas.microsoft.com/office/drawing/2014/main" id="{6B6CA321-7DB3-C244-9A14-2985B81ABBA1}"/>
                </a:ext>
              </a:extLst>
            </p:cNvPr>
            <p:cNvSpPr/>
            <p:nvPr/>
          </p:nvSpPr>
          <p:spPr>
            <a:xfrm>
              <a:off x="678439" y="2956874"/>
              <a:ext cx="3747600" cy="2056302"/>
            </a:xfrm>
            <a:prstGeom prst="roundRect">
              <a:avLst>
                <a:gd name="adj" fmla="val 14464"/>
              </a:avLst>
            </a:prstGeom>
            <a:blipFill rotWithShape="1">
              <a:blip r:embed="rId3" cstate="screen">
                <a:extLst>
                  <a:ext uri="{28A0092B-C50C-407E-A947-70E740481C1C}">
                    <a14:useLocalDpi xmlns:a14="http://schemas.microsoft.com/office/drawing/2010/main"/>
                  </a:ext>
                </a:extLst>
              </a:blip>
              <a:srcRect/>
              <a:stretch>
                <a:fillRect t="-40474" b="-26014"/>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E9E5AA69-62E2-A440-99D6-79F0A6867377}"/>
                </a:ext>
              </a:extLst>
            </p:cNvPr>
            <p:cNvGrpSpPr/>
            <p:nvPr/>
          </p:nvGrpSpPr>
          <p:grpSpPr>
            <a:xfrm>
              <a:off x="494524" y="3120243"/>
              <a:ext cx="2049113" cy="359982"/>
              <a:chOff x="494524" y="3430948"/>
              <a:chExt cx="2049113" cy="359982"/>
            </a:xfrm>
          </p:grpSpPr>
          <p:grpSp>
            <p:nvGrpSpPr>
              <p:cNvPr id="2" name="Group 1">
                <a:extLst>
                  <a:ext uri="{FF2B5EF4-FFF2-40B4-BE49-F238E27FC236}">
                    <a16:creationId xmlns:a16="http://schemas.microsoft.com/office/drawing/2014/main" id="{636BFFB6-4493-554D-8C5A-3AC79934EA19}"/>
                  </a:ext>
                </a:extLst>
              </p:cNvPr>
              <p:cNvGrpSpPr/>
              <p:nvPr/>
            </p:nvGrpSpPr>
            <p:grpSpPr>
              <a:xfrm>
                <a:off x="494524" y="3430948"/>
                <a:ext cx="2049113" cy="359982"/>
                <a:chOff x="494525" y="3195513"/>
                <a:chExt cx="1871563"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94525" y="3195513"/>
                  <a:ext cx="1871563"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94525" y="3195513"/>
                  <a:ext cx="1871563"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678439" y="3472440"/>
                <a:ext cx="1721233" cy="276999"/>
              </a:xfrm>
              <a:prstGeom prst="rect">
                <a:avLst/>
              </a:prstGeom>
              <a:noFill/>
            </p:spPr>
            <p:txBody>
              <a:bodyPr wrap="square" lIns="0" rtlCol="0">
                <a:spAutoFit/>
              </a:bodyPr>
              <a:lstStyle/>
              <a:p>
                <a:pPr>
                  <a:spcAft>
                    <a:spcPts val="1200"/>
                  </a:spcAft>
                </a:pPr>
                <a:r>
                  <a:rPr lang="en-GB" sz="1200" b="1" dirty="0">
                    <a:solidFill>
                      <a:srgbClr val="0069A9"/>
                    </a:solidFill>
                    <a:latin typeface="Arial" panose="020B0604020202020204" pitchFamily="34" charset="0"/>
                    <a:cs typeface="Arial" panose="020B0604020202020204" pitchFamily="34" charset="0"/>
                  </a:rPr>
                  <a:t>Stoke Mandeville 1958</a:t>
                </a:r>
                <a:endParaRPr lang="en-GB" sz="1200" dirty="0">
                  <a:latin typeface="Arial" panose="020B0604020202020204" pitchFamily="34" charset="0"/>
                  <a:cs typeface="Arial" panose="020B0604020202020204" pitchFamily="34" charset="0"/>
                </a:endParaRPr>
              </a:p>
            </p:txBody>
          </p:sp>
        </p:gr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Improvise and devise</a:t>
            </a:r>
          </a:p>
        </p:txBody>
      </p:sp>
      <p:grpSp>
        <p:nvGrpSpPr>
          <p:cNvPr id="9" name="Group 8">
            <a:extLst>
              <a:ext uri="{FF2B5EF4-FFF2-40B4-BE49-F238E27FC236}">
                <a16:creationId xmlns:a16="http://schemas.microsoft.com/office/drawing/2014/main" id="{3A9FE44C-87F9-804F-B5E4-8BFDDCDBFD03}"/>
              </a:ext>
            </a:extLst>
          </p:cNvPr>
          <p:cNvGrpSpPr/>
          <p:nvPr/>
        </p:nvGrpSpPr>
        <p:grpSpPr>
          <a:xfrm>
            <a:off x="4712187" y="2956874"/>
            <a:ext cx="3963624" cy="2056302"/>
            <a:chOff x="4712187" y="2956874"/>
            <a:chExt cx="3963624" cy="2056302"/>
          </a:xfrm>
        </p:grpSpPr>
        <p:pic>
          <p:nvPicPr>
            <p:cNvPr id="27" name="Picture 26">
              <a:extLst>
                <a:ext uri="{FF2B5EF4-FFF2-40B4-BE49-F238E27FC236}">
                  <a16:creationId xmlns:a16="http://schemas.microsoft.com/office/drawing/2014/main" id="{2DD238FE-690B-6846-8EA9-9C71A8FE2B9C}"/>
                </a:ext>
              </a:extLst>
            </p:cNvPr>
            <p:cNvPicPr>
              <a:picLocks/>
            </p:cNvPicPr>
            <p:nvPr/>
          </p:nvPicPr>
          <p:blipFill rotWithShape="1">
            <a:blip r:embed="rId4" cstate="screen">
              <a:extLst>
                <a:ext uri="{28A0092B-C50C-407E-A947-70E740481C1C}">
                  <a14:useLocalDpi xmlns:a14="http://schemas.microsoft.com/office/drawing/2010/main"/>
                </a:ext>
              </a:extLst>
            </a:blip>
            <a:srcRect t="9385" b="8303"/>
            <a:stretch/>
          </p:blipFill>
          <p:spPr>
            <a:xfrm>
              <a:off x="4712187" y="2956874"/>
              <a:ext cx="3747601" cy="2056302"/>
            </a:xfrm>
            <a:prstGeom prst="roundRect">
              <a:avLst>
                <a:gd name="adj" fmla="val 14476"/>
              </a:avLst>
            </a:prstGeom>
          </p:spPr>
        </p:pic>
        <p:grpSp>
          <p:nvGrpSpPr>
            <p:cNvPr id="6" name="Group 5">
              <a:extLst>
                <a:ext uri="{FF2B5EF4-FFF2-40B4-BE49-F238E27FC236}">
                  <a16:creationId xmlns:a16="http://schemas.microsoft.com/office/drawing/2014/main" id="{6DB877DD-916B-934A-8716-9001E0BAD16C}"/>
                </a:ext>
              </a:extLst>
            </p:cNvPr>
            <p:cNvGrpSpPr/>
            <p:nvPr/>
          </p:nvGrpSpPr>
          <p:grpSpPr>
            <a:xfrm>
              <a:off x="6084118" y="3120243"/>
              <a:ext cx="2591693" cy="356400"/>
              <a:chOff x="6084118" y="3120243"/>
              <a:chExt cx="2591693" cy="356400"/>
            </a:xfrm>
          </p:grpSpPr>
          <p:grpSp>
            <p:nvGrpSpPr>
              <p:cNvPr id="5" name="Group 4">
                <a:extLst>
                  <a:ext uri="{FF2B5EF4-FFF2-40B4-BE49-F238E27FC236}">
                    <a16:creationId xmlns:a16="http://schemas.microsoft.com/office/drawing/2014/main" id="{A9FCBD57-5DAE-0047-AD5F-2CAA6BBF85F4}"/>
                  </a:ext>
                </a:extLst>
              </p:cNvPr>
              <p:cNvGrpSpPr/>
              <p:nvPr/>
            </p:nvGrpSpPr>
            <p:grpSpPr>
              <a:xfrm>
                <a:off x="6228184" y="3120243"/>
                <a:ext cx="2447627" cy="356400"/>
                <a:chOff x="5940152" y="3120243"/>
                <a:chExt cx="2735659" cy="458317"/>
              </a:xfrm>
            </p:grpSpPr>
            <p:sp>
              <p:nvSpPr>
                <p:cNvPr id="24" name="Rounded Rectangle 23">
                  <a:extLst>
                    <a:ext uri="{FF2B5EF4-FFF2-40B4-BE49-F238E27FC236}">
                      <a16:creationId xmlns:a16="http://schemas.microsoft.com/office/drawing/2014/main" id="{BF9D5071-042D-004E-A938-7A8DC062C9BE}"/>
                    </a:ext>
                  </a:extLst>
                </p:cNvPr>
                <p:cNvSpPr/>
                <p:nvPr/>
              </p:nvSpPr>
              <p:spPr>
                <a:xfrm>
                  <a:off x="5940152" y="3120243"/>
                  <a:ext cx="2735659"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72920FB6-435E-F74D-AD9D-35402A9F21E1}"/>
                    </a:ext>
                  </a:extLst>
                </p:cNvPr>
                <p:cNvSpPr/>
                <p:nvPr/>
              </p:nvSpPr>
              <p:spPr>
                <a:xfrm>
                  <a:off x="5940152" y="3120243"/>
                  <a:ext cx="2735659"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TextBox 25">
                <a:extLst>
                  <a:ext uri="{FF2B5EF4-FFF2-40B4-BE49-F238E27FC236}">
                    <a16:creationId xmlns:a16="http://schemas.microsoft.com/office/drawing/2014/main" id="{875D0D86-8871-EE40-86B7-CD78299964F1}"/>
                  </a:ext>
                </a:extLst>
              </p:cNvPr>
              <p:cNvSpPr txBox="1"/>
              <p:nvPr/>
            </p:nvSpPr>
            <p:spPr>
              <a:xfrm>
                <a:off x="6084118" y="3159944"/>
                <a:ext cx="2376314" cy="276999"/>
              </a:xfrm>
              <a:prstGeom prst="rect">
                <a:avLst/>
              </a:prstGeom>
              <a:noFill/>
            </p:spPr>
            <p:txBody>
              <a:bodyPr wrap="square" lIns="0" rIns="0" rtlCol="0">
                <a:spAutoFit/>
              </a:bodyPr>
              <a:lstStyle/>
              <a:p>
                <a:pPr algn="r">
                  <a:spcAft>
                    <a:spcPts val="1200"/>
                  </a:spcAft>
                </a:pPr>
                <a:r>
                  <a:rPr lang="en-GB" sz="1200" b="1" dirty="0">
                    <a:solidFill>
                      <a:srgbClr val="0069A9"/>
                    </a:solidFill>
                    <a:latin typeface="Arial" panose="020B0604020202020204" pitchFamily="34" charset="0"/>
                    <a:cs typeface="Arial" panose="020B0604020202020204" pitchFamily="34" charset="0"/>
                  </a:rPr>
                  <a:t>Rio de Janeiro, Brazil 2016</a:t>
                </a:r>
                <a:endParaRPr lang="en-GB" sz="1200" dirty="0">
                  <a:latin typeface="Arial" panose="020B0604020202020204" pitchFamily="34" charset="0"/>
                  <a:cs typeface="Arial" panose="020B0604020202020204" pitchFamily="34" charset="0"/>
                </a:endParaRPr>
              </a:p>
            </p:txBody>
          </p:sp>
        </p:grpSp>
      </p:grpSp>
      <p:sp>
        <p:nvSpPr>
          <p:cNvPr id="15" name="TextBox 14">
            <a:extLst>
              <a:ext uri="{FF2B5EF4-FFF2-40B4-BE49-F238E27FC236}">
                <a16:creationId xmlns:a16="http://schemas.microsoft.com/office/drawing/2014/main" id="{77E4D897-5423-2142-BA67-BBA389A192BF}"/>
              </a:ext>
            </a:extLst>
          </p:cNvPr>
          <p:cNvSpPr txBox="1"/>
          <p:nvPr/>
        </p:nvSpPr>
        <p:spPr>
          <a:xfrm>
            <a:off x="857326" y="5118980"/>
            <a:ext cx="3389827" cy="738664"/>
          </a:xfrm>
          <a:prstGeom prst="rect">
            <a:avLst/>
          </a:prstGeom>
          <a:noFill/>
        </p:spPr>
        <p:txBody>
          <a:bodyPr wrap="square" lIns="0" rtlCol="0">
            <a:spAutoFit/>
          </a:bodyPr>
          <a:lstStyle/>
          <a:p>
            <a:r>
              <a:rPr lang="en-GB" sz="1400" dirty="0">
                <a:latin typeface="Arial"/>
                <a:cs typeface="Arial"/>
              </a:rPr>
              <a:t>In the early days, athletes improvised and devised their own ways of doing things. Look at how wheelchairs were secured. </a:t>
            </a:r>
          </a:p>
        </p:txBody>
      </p:sp>
      <p:sp>
        <p:nvSpPr>
          <p:cNvPr id="18" name="TextBox 17">
            <a:extLst>
              <a:ext uri="{FF2B5EF4-FFF2-40B4-BE49-F238E27FC236}">
                <a16:creationId xmlns:a16="http://schemas.microsoft.com/office/drawing/2014/main" id="{522E117A-ED30-0946-8708-80F8E6853370}"/>
              </a:ext>
            </a:extLst>
          </p:cNvPr>
          <p:cNvSpPr txBox="1"/>
          <p:nvPr/>
        </p:nvSpPr>
        <p:spPr>
          <a:xfrm>
            <a:off x="4891073" y="5118980"/>
            <a:ext cx="3389827" cy="954107"/>
          </a:xfrm>
          <a:prstGeom prst="rect">
            <a:avLst/>
          </a:prstGeom>
          <a:noFill/>
        </p:spPr>
        <p:txBody>
          <a:bodyPr wrap="square" lIns="0" rtlCol="0">
            <a:spAutoFit/>
          </a:bodyPr>
          <a:lstStyle/>
          <a:p>
            <a:r>
              <a:rPr lang="en-GB" sz="1400" dirty="0">
                <a:latin typeface="Arial"/>
                <a:cs typeface="Arial"/>
              </a:rPr>
              <a:t>Nowadays athletes have specifically designed equipment, like the throwing chair in this picture. This makes the sport safer and fairer.</a:t>
            </a:r>
          </a:p>
        </p:txBody>
      </p:sp>
    </p:spTree>
    <p:extLst>
      <p:ext uri="{BB962C8B-B14F-4D97-AF65-F5344CB8AC3E}">
        <p14:creationId xmlns:p14="http://schemas.microsoft.com/office/powerpoint/2010/main" val="2928464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5A8C3BE2-08B8-814D-B716-2CCC699A8922}"/>
              </a:ext>
            </a:extLst>
          </p:cNvPr>
          <p:cNvPicPr>
            <a:picLocks/>
          </p:cNvPicPr>
          <p:nvPr/>
        </p:nvPicPr>
        <p:blipFill>
          <a:blip r:embed="rId3" cstate="screen">
            <a:extLst>
              <a:ext uri="{28A0092B-C50C-407E-A947-70E740481C1C}">
                <a14:useLocalDpi xmlns:a14="http://schemas.microsoft.com/office/drawing/2010/main"/>
              </a:ext>
            </a:extLst>
          </a:blip>
          <a:stretch>
            <a:fillRect/>
          </a:stretch>
        </p:blipFill>
        <p:spPr>
          <a:xfrm>
            <a:off x="684213" y="2968642"/>
            <a:ext cx="3747601" cy="2708863"/>
          </a:xfrm>
          <a:prstGeom prst="roundRect">
            <a:avLst>
              <a:gd name="adj" fmla="val 10209"/>
            </a:avLst>
          </a:prstGeom>
          <a:solidFill>
            <a:schemeClr val="bg1"/>
          </a:solidFill>
          <a:ln w="12700">
            <a:solidFill>
              <a:srgbClr val="0069A9"/>
            </a:solidFill>
          </a:ln>
        </p:spPr>
      </p:pic>
      <p:sp>
        <p:nvSpPr>
          <p:cNvPr id="20" name="Rounded Rectangle 19">
            <a:extLst>
              <a:ext uri="{FF2B5EF4-FFF2-40B4-BE49-F238E27FC236}">
                <a16:creationId xmlns:a16="http://schemas.microsoft.com/office/drawing/2014/main" id="{4770992B-3554-FA46-BB42-1A39672349D6}"/>
              </a:ext>
            </a:extLst>
          </p:cNvPr>
          <p:cNvSpPr/>
          <p:nvPr/>
        </p:nvSpPr>
        <p:spPr>
          <a:xfrm>
            <a:off x="4712187" y="2956874"/>
            <a:ext cx="3747600" cy="2732400"/>
          </a:xfrm>
          <a:prstGeom prst="roundRect">
            <a:avLst>
              <a:gd name="adj" fmla="val 10111"/>
            </a:avLst>
          </a:prstGeom>
          <a:blipFill rotWithShape="1">
            <a:blip r:embed="rId4" cstate="screen">
              <a:extLst>
                <a:ext uri="{28A0092B-C50C-407E-A947-70E740481C1C}">
                  <a14:useLocalDpi xmlns:a14="http://schemas.microsoft.com/office/drawing/2010/main"/>
                </a:ext>
              </a:extLst>
            </a:blip>
            <a:srcRect/>
            <a:stretch>
              <a:fillRect t="-11123" b="-11123"/>
            </a:stretch>
          </a:blipFill>
          <a:ln w="12700">
            <a:solidFill>
              <a:srgbClr val="0069A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1B97D9E2-C1BE-B747-8D86-34C8A3417DB3}"/>
              </a:ext>
            </a:extLst>
          </p:cNvPr>
          <p:cNvGrpSpPr/>
          <p:nvPr/>
        </p:nvGrpSpPr>
        <p:grpSpPr>
          <a:xfrm>
            <a:off x="494524" y="5460115"/>
            <a:ext cx="2349284" cy="458317"/>
            <a:chOff x="494524" y="3120243"/>
            <a:chExt cx="2349283" cy="458317"/>
          </a:xfrm>
        </p:grpSpPr>
        <p:grpSp>
          <p:nvGrpSpPr>
            <p:cNvPr id="2" name="Group 1">
              <a:extLst>
                <a:ext uri="{FF2B5EF4-FFF2-40B4-BE49-F238E27FC236}">
                  <a16:creationId xmlns:a16="http://schemas.microsoft.com/office/drawing/2014/main" id="{636BFFB6-4493-554D-8C5A-3AC79934EA19}"/>
                </a:ext>
              </a:extLst>
            </p:cNvPr>
            <p:cNvGrpSpPr/>
            <p:nvPr/>
          </p:nvGrpSpPr>
          <p:grpSpPr>
            <a:xfrm>
              <a:off x="494524" y="3120243"/>
              <a:ext cx="2349283" cy="458317"/>
              <a:chOff x="494525" y="3195513"/>
              <a:chExt cx="1871563"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94525" y="3195513"/>
                <a:ext cx="1871563"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94525" y="3195513"/>
                <a:ext cx="1871563"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684213" y="3195513"/>
              <a:ext cx="2159594" cy="307777"/>
            </a:xfrm>
            <a:prstGeom prst="rect">
              <a:avLst/>
            </a:prstGeom>
            <a:noFill/>
          </p:spPr>
          <p:txBody>
            <a:bodyPr wrap="square" lIns="0" rtlCol="0">
              <a:spAutoFit/>
            </a:bodyPr>
            <a:lstStyle/>
            <a:p>
              <a:pPr>
                <a:spcAft>
                  <a:spcPts val="1200"/>
                </a:spcAft>
              </a:pPr>
              <a:r>
                <a:rPr lang="en-GB" sz="1400" b="1" dirty="0">
                  <a:solidFill>
                    <a:srgbClr val="0069A9"/>
                  </a:solidFill>
                  <a:latin typeface="Arial" panose="020B0604020202020204" pitchFamily="34" charset="0"/>
                  <a:cs typeface="Arial" panose="020B0604020202020204" pitchFamily="34" charset="0"/>
                </a:rPr>
                <a:t>Mind, Body, Spirit 1994</a:t>
              </a:r>
              <a:endParaRPr lang="en-GB" sz="1400" dirty="0">
                <a:latin typeface="Arial" panose="020B0604020202020204" pitchFamily="34" charset="0"/>
                <a:cs typeface="Arial" panose="020B0604020202020204" pitchFamily="34" charset="0"/>
              </a:endParaRPr>
            </a:p>
          </p:txBody>
        </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Symbolising the spirit</a:t>
            </a:r>
          </a:p>
        </p:txBody>
      </p:sp>
      <p:grpSp>
        <p:nvGrpSpPr>
          <p:cNvPr id="5" name="Group 4">
            <a:extLst>
              <a:ext uri="{FF2B5EF4-FFF2-40B4-BE49-F238E27FC236}">
                <a16:creationId xmlns:a16="http://schemas.microsoft.com/office/drawing/2014/main" id="{732960E6-CC4C-0A46-AA55-1C159117B5AA}"/>
              </a:ext>
            </a:extLst>
          </p:cNvPr>
          <p:cNvGrpSpPr/>
          <p:nvPr/>
        </p:nvGrpSpPr>
        <p:grpSpPr>
          <a:xfrm>
            <a:off x="6372200" y="5460115"/>
            <a:ext cx="2303611" cy="458317"/>
            <a:chOff x="6372200" y="3120243"/>
            <a:chExt cx="2303611" cy="458317"/>
          </a:xfrm>
        </p:grpSpPr>
        <p:grpSp>
          <p:nvGrpSpPr>
            <p:cNvPr id="4" name="Group 3">
              <a:extLst>
                <a:ext uri="{FF2B5EF4-FFF2-40B4-BE49-F238E27FC236}">
                  <a16:creationId xmlns:a16="http://schemas.microsoft.com/office/drawing/2014/main" id="{8282D1F3-D2B7-1B4E-B254-1FB3AB25683F}"/>
                </a:ext>
              </a:extLst>
            </p:cNvPr>
            <p:cNvGrpSpPr/>
            <p:nvPr/>
          </p:nvGrpSpPr>
          <p:grpSpPr>
            <a:xfrm>
              <a:off x="6372200" y="3120243"/>
              <a:ext cx="2303611" cy="458317"/>
              <a:chOff x="6228184" y="3120243"/>
              <a:chExt cx="2447627" cy="458317"/>
            </a:xfrm>
          </p:grpSpPr>
          <p:sp>
            <p:nvSpPr>
              <p:cNvPr id="24" name="Rounded Rectangle 23">
                <a:extLst>
                  <a:ext uri="{FF2B5EF4-FFF2-40B4-BE49-F238E27FC236}">
                    <a16:creationId xmlns:a16="http://schemas.microsoft.com/office/drawing/2014/main" id="{BF9D5071-042D-004E-A938-7A8DC062C9BE}"/>
                  </a:ext>
                </a:extLst>
              </p:cNvPr>
              <p:cNvSpPr/>
              <p:nvPr/>
            </p:nvSpPr>
            <p:spPr>
              <a:xfrm>
                <a:off x="6228184" y="3120243"/>
                <a:ext cx="2447627"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72920FB6-435E-F74D-AD9D-35402A9F21E1}"/>
                  </a:ext>
                </a:extLst>
              </p:cNvPr>
              <p:cNvSpPr/>
              <p:nvPr/>
            </p:nvSpPr>
            <p:spPr>
              <a:xfrm>
                <a:off x="6228184" y="3120243"/>
                <a:ext cx="2447627"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75D0D86-8871-EE40-86B7-CD78299964F1}"/>
                </a:ext>
              </a:extLst>
            </p:cNvPr>
            <p:cNvSpPr txBox="1"/>
            <p:nvPr/>
          </p:nvSpPr>
          <p:spPr>
            <a:xfrm>
              <a:off x="6588224" y="3195513"/>
              <a:ext cx="1872208" cy="307777"/>
            </a:xfrm>
            <a:prstGeom prst="rect">
              <a:avLst/>
            </a:prstGeom>
            <a:noFill/>
          </p:spPr>
          <p:txBody>
            <a:bodyPr wrap="square" lIns="0" rIns="0" rtlCol="0">
              <a:spAutoFit/>
            </a:bodyPr>
            <a:lstStyle/>
            <a:p>
              <a:pPr algn="r">
                <a:spcAft>
                  <a:spcPts val="1200"/>
                </a:spcAft>
              </a:pPr>
              <a:r>
                <a:rPr lang="en-GB" sz="1400" b="1" dirty="0">
                  <a:solidFill>
                    <a:srgbClr val="0069A9"/>
                  </a:solidFill>
                  <a:latin typeface="Arial" panose="020B0604020202020204" pitchFamily="34" charset="0"/>
                  <a:cs typeface="Arial" panose="020B0604020202020204" pitchFamily="34" charset="0"/>
                </a:rPr>
                <a:t>Spirit in Motion 2004</a:t>
              </a:r>
              <a:endParaRPr lang="en-GB" sz="14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95063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7F3169F-3144-7249-8408-57124613EA0B}"/>
              </a:ext>
            </a:extLst>
          </p:cNvPr>
          <p:cNvGrpSpPr/>
          <p:nvPr/>
        </p:nvGrpSpPr>
        <p:grpSpPr>
          <a:xfrm>
            <a:off x="3599447" y="2894434"/>
            <a:ext cx="2483351" cy="1859727"/>
            <a:chOff x="3599447" y="2894434"/>
            <a:chExt cx="2483351" cy="1859727"/>
          </a:xfrm>
        </p:grpSpPr>
        <p:pic>
          <p:nvPicPr>
            <p:cNvPr id="26" name="Picture 25">
              <a:extLst>
                <a:ext uri="{FF2B5EF4-FFF2-40B4-BE49-F238E27FC236}">
                  <a16:creationId xmlns:a16="http://schemas.microsoft.com/office/drawing/2014/main" id="{81432382-EFEC-5343-B75D-DBB3A05FA5C6}"/>
                </a:ext>
              </a:extLst>
            </p:cNvPr>
            <p:cNvPicPr>
              <a:picLocks/>
            </p:cNvPicPr>
            <p:nvPr/>
          </p:nvPicPr>
          <p:blipFill>
            <a:blip r:embed="rId3" cstate="screen">
              <a:extLst>
                <a:ext uri="{28A0092B-C50C-407E-A947-70E740481C1C}">
                  <a14:useLocalDpi xmlns:a14="http://schemas.microsoft.com/office/drawing/2010/main"/>
                </a:ext>
              </a:extLst>
            </a:blip>
            <a:stretch>
              <a:fillRect/>
            </a:stretch>
          </p:blipFill>
          <p:spPr>
            <a:xfrm>
              <a:off x="3599447" y="3075759"/>
              <a:ext cx="2322000" cy="1678402"/>
            </a:xfrm>
            <a:prstGeom prst="roundRect">
              <a:avLst>
                <a:gd name="adj" fmla="val 16120"/>
              </a:avLst>
            </a:prstGeom>
            <a:solidFill>
              <a:schemeClr val="bg1"/>
            </a:solidFill>
            <a:ln w="12700">
              <a:solidFill>
                <a:srgbClr val="0069A9"/>
              </a:solidFill>
            </a:ln>
          </p:spPr>
        </p:pic>
        <p:grpSp>
          <p:nvGrpSpPr>
            <p:cNvPr id="8" name="Group 7">
              <a:extLst>
                <a:ext uri="{FF2B5EF4-FFF2-40B4-BE49-F238E27FC236}">
                  <a16:creationId xmlns:a16="http://schemas.microsoft.com/office/drawing/2014/main" id="{C87C5977-AAD3-AA4F-B71F-573DB9B1BB80}"/>
                </a:ext>
              </a:extLst>
            </p:cNvPr>
            <p:cNvGrpSpPr/>
            <p:nvPr/>
          </p:nvGrpSpPr>
          <p:grpSpPr>
            <a:xfrm>
              <a:off x="4120537" y="2894434"/>
              <a:ext cx="1962261" cy="356400"/>
              <a:chOff x="4120537" y="2894434"/>
              <a:chExt cx="1962261" cy="356400"/>
            </a:xfrm>
          </p:grpSpPr>
          <p:grpSp>
            <p:nvGrpSpPr>
              <p:cNvPr id="6" name="Group 5">
                <a:extLst>
                  <a:ext uri="{FF2B5EF4-FFF2-40B4-BE49-F238E27FC236}">
                    <a16:creationId xmlns:a16="http://schemas.microsoft.com/office/drawing/2014/main" id="{5D68B8E3-F0CC-CA41-A65D-CA97590FB8C2}"/>
                  </a:ext>
                </a:extLst>
              </p:cNvPr>
              <p:cNvGrpSpPr/>
              <p:nvPr/>
            </p:nvGrpSpPr>
            <p:grpSpPr>
              <a:xfrm>
                <a:off x="4120537" y="2894434"/>
                <a:ext cx="1962261" cy="356400"/>
                <a:chOff x="4269760" y="3120243"/>
                <a:chExt cx="1701118"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269760" y="3120243"/>
                  <a:ext cx="1701118"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269760" y="3120243"/>
                  <a:ext cx="1701118"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4139952" y="2934135"/>
                <a:ext cx="1804135" cy="276999"/>
              </a:xfrm>
              <a:prstGeom prst="rect">
                <a:avLst/>
              </a:prstGeom>
              <a:noFill/>
            </p:spPr>
            <p:txBody>
              <a:bodyPr wrap="square" lIns="0" rIns="0" rtlCol="0">
                <a:spAutoFit/>
              </a:bodyPr>
              <a:lstStyle/>
              <a:p>
                <a:pPr algn="r">
                  <a:spcAft>
                    <a:spcPts val="1200"/>
                  </a:spcAft>
                </a:pPr>
                <a:r>
                  <a:rPr lang="en-GB" sz="1200" b="1" dirty="0">
                    <a:solidFill>
                      <a:srgbClr val="0069A9"/>
                    </a:solidFill>
                    <a:latin typeface="Arial" panose="020B0604020202020204" pitchFamily="34" charset="0"/>
                    <a:cs typeface="Arial" panose="020B0604020202020204" pitchFamily="34" charset="0"/>
                  </a:rPr>
                  <a:t>Mind, Body, Spirit 1994</a:t>
                </a:r>
              </a:p>
            </p:txBody>
          </p:sp>
        </p:gr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Let the Games begin</a:t>
            </a:r>
          </a:p>
        </p:txBody>
      </p:sp>
      <p:grpSp>
        <p:nvGrpSpPr>
          <p:cNvPr id="10" name="Group 9">
            <a:extLst>
              <a:ext uri="{FF2B5EF4-FFF2-40B4-BE49-F238E27FC236}">
                <a16:creationId xmlns:a16="http://schemas.microsoft.com/office/drawing/2014/main" id="{C90CA839-0A79-2B4B-97D9-D6FDAED0CB27}"/>
              </a:ext>
            </a:extLst>
          </p:cNvPr>
          <p:cNvGrpSpPr/>
          <p:nvPr/>
        </p:nvGrpSpPr>
        <p:grpSpPr>
          <a:xfrm>
            <a:off x="6154807" y="2894434"/>
            <a:ext cx="2473240" cy="1866526"/>
            <a:chOff x="6154807" y="2894434"/>
            <a:chExt cx="2473240" cy="1866526"/>
          </a:xfrm>
        </p:grpSpPr>
        <p:sp>
          <p:nvSpPr>
            <p:cNvPr id="25" name="Rounded Rectangle 24">
              <a:extLst>
                <a:ext uri="{FF2B5EF4-FFF2-40B4-BE49-F238E27FC236}">
                  <a16:creationId xmlns:a16="http://schemas.microsoft.com/office/drawing/2014/main" id="{5C0B0E21-D513-5D42-A3A8-F7E233171864}"/>
                </a:ext>
              </a:extLst>
            </p:cNvPr>
            <p:cNvSpPr/>
            <p:nvPr/>
          </p:nvSpPr>
          <p:spPr>
            <a:xfrm>
              <a:off x="6154807" y="3068960"/>
              <a:ext cx="2320648" cy="1692000"/>
            </a:xfrm>
            <a:prstGeom prst="roundRect">
              <a:avLst>
                <a:gd name="adj" fmla="val 18033"/>
              </a:avLst>
            </a:prstGeom>
            <a:blipFill rotWithShape="1">
              <a:blip r:embed="rId4" cstate="screen">
                <a:extLst>
                  <a:ext uri="{28A0092B-C50C-407E-A947-70E740481C1C}">
                    <a14:useLocalDpi xmlns:a14="http://schemas.microsoft.com/office/drawing/2010/main"/>
                  </a:ext>
                </a:extLst>
              </a:blip>
              <a:srcRect/>
              <a:stretch>
                <a:fillRect t="-9460" b="-12786"/>
              </a:stretch>
            </a:blipFill>
            <a:ln w="12700">
              <a:solidFill>
                <a:srgbClr val="0069A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9B34A991-1295-5846-9A2C-1F8922FC6FBA}"/>
                </a:ext>
              </a:extLst>
            </p:cNvPr>
            <p:cNvGrpSpPr/>
            <p:nvPr/>
          </p:nvGrpSpPr>
          <p:grpSpPr>
            <a:xfrm>
              <a:off x="6732240" y="2894434"/>
              <a:ext cx="1895807" cy="356400"/>
              <a:chOff x="6732240" y="2894434"/>
              <a:chExt cx="1895807" cy="356400"/>
            </a:xfrm>
          </p:grpSpPr>
          <p:grpSp>
            <p:nvGrpSpPr>
              <p:cNvPr id="2" name="Group 1">
                <a:extLst>
                  <a:ext uri="{FF2B5EF4-FFF2-40B4-BE49-F238E27FC236}">
                    <a16:creationId xmlns:a16="http://schemas.microsoft.com/office/drawing/2014/main" id="{D638A002-0EDC-164C-83A7-5FFD124DAC60}"/>
                  </a:ext>
                </a:extLst>
              </p:cNvPr>
              <p:cNvGrpSpPr/>
              <p:nvPr/>
            </p:nvGrpSpPr>
            <p:grpSpPr>
              <a:xfrm>
                <a:off x="6804249" y="2894434"/>
                <a:ext cx="1823798" cy="356400"/>
                <a:chOff x="6428719" y="3120243"/>
                <a:chExt cx="2535446" cy="458317"/>
              </a:xfrm>
            </p:grpSpPr>
            <p:sp>
              <p:nvSpPr>
                <p:cNvPr id="18" name="Rounded Rectangle 17">
                  <a:extLst>
                    <a:ext uri="{FF2B5EF4-FFF2-40B4-BE49-F238E27FC236}">
                      <a16:creationId xmlns:a16="http://schemas.microsoft.com/office/drawing/2014/main" id="{F711B051-BB55-434F-832D-EDE198EB75D4}"/>
                    </a:ext>
                  </a:extLst>
                </p:cNvPr>
                <p:cNvSpPr/>
                <p:nvPr/>
              </p:nvSpPr>
              <p:spPr>
                <a:xfrm>
                  <a:off x="6428719" y="3120243"/>
                  <a:ext cx="2535446"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6D39B009-4925-754C-8EB4-8333285A6017}"/>
                    </a:ext>
                  </a:extLst>
                </p:cNvPr>
                <p:cNvSpPr/>
                <p:nvPr/>
              </p:nvSpPr>
              <p:spPr>
                <a:xfrm>
                  <a:off x="6428719" y="3120243"/>
                  <a:ext cx="2535446"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2D918A25-DCA0-E245-92C8-9B498F9D81E9}"/>
                  </a:ext>
                </a:extLst>
              </p:cNvPr>
              <p:cNvSpPr txBox="1"/>
              <p:nvPr/>
            </p:nvSpPr>
            <p:spPr>
              <a:xfrm>
                <a:off x="6732240" y="2934135"/>
                <a:ext cx="1727547" cy="276999"/>
              </a:xfrm>
              <a:prstGeom prst="rect">
                <a:avLst/>
              </a:prstGeom>
              <a:noFill/>
            </p:spPr>
            <p:txBody>
              <a:bodyPr wrap="square" lIns="0" rIns="0" rtlCol="0">
                <a:spAutoFit/>
              </a:bodyPr>
              <a:lstStyle/>
              <a:p>
                <a:pPr algn="r">
                  <a:spcAft>
                    <a:spcPts val="1200"/>
                  </a:spcAft>
                </a:pPr>
                <a:r>
                  <a:rPr lang="en-GB" sz="1200" b="1" dirty="0">
                    <a:solidFill>
                      <a:srgbClr val="0069A9"/>
                    </a:solidFill>
                    <a:latin typeface="Arial" panose="020B0604020202020204" pitchFamily="34" charset="0"/>
                    <a:cs typeface="Arial" panose="020B0604020202020204" pitchFamily="34" charset="0"/>
                  </a:rPr>
                  <a:t>Spirit in Motion 2004</a:t>
                </a:r>
                <a:endParaRPr lang="en-GB" sz="1200" dirty="0">
                  <a:latin typeface="Arial" panose="020B0604020202020204" pitchFamily="34" charset="0"/>
                  <a:cs typeface="Arial" panose="020B0604020202020204" pitchFamily="34" charset="0"/>
                </a:endParaRPr>
              </a:p>
            </p:txBody>
          </p:sp>
        </p:grpSp>
      </p:grpSp>
      <p:sp>
        <p:nvSpPr>
          <p:cNvPr id="20" name="TextBox 19">
            <a:extLst>
              <a:ext uri="{FF2B5EF4-FFF2-40B4-BE49-F238E27FC236}">
                <a16:creationId xmlns:a16="http://schemas.microsoft.com/office/drawing/2014/main" id="{D8047123-9CA0-144C-A6E4-86C06AF778CE}"/>
              </a:ext>
            </a:extLst>
          </p:cNvPr>
          <p:cNvSpPr txBox="1"/>
          <p:nvPr/>
        </p:nvSpPr>
        <p:spPr>
          <a:xfrm>
            <a:off x="971550" y="3117963"/>
            <a:ext cx="2555888" cy="2862322"/>
          </a:xfrm>
          <a:prstGeom prst="rect">
            <a:avLst/>
          </a:prstGeom>
          <a:noFill/>
        </p:spPr>
        <p:txBody>
          <a:bodyPr wrap="square" lIns="0" rtlCol="0">
            <a:spAutoFit/>
          </a:bodyPr>
          <a:lstStyle/>
          <a:p>
            <a:pPr>
              <a:spcAft>
                <a:spcPts val="1200"/>
              </a:spcAft>
            </a:pPr>
            <a:r>
              <a:rPr lang="en-GB" dirty="0">
                <a:latin typeface="Arial" panose="020B0604020202020204" pitchFamily="34" charset="0"/>
                <a:cs typeface="Arial" panose="020B0604020202020204" pitchFamily="34" charset="0"/>
              </a:rPr>
              <a:t>The symbols have always been coloured red, blue and green. The Paralympic symbol is displayed on the Paralympic flag which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is raised at the Opening Ceremony of each Games and lowered at the Closing Ceremony.</a:t>
            </a:r>
          </a:p>
        </p:txBody>
      </p:sp>
      <p:sp>
        <p:nvSpPr>
          <p:cNvPr id="21" name="TextBox 20">
            <a:extLst>
              <a:ext uri="{FF2B5EF4-FFF2-40B4-BE49-F238E27FC236}">
                <a16:creationId xmlns:a16="http://schemas.microsoft.com/office/drawing/2014/main" id="{F231F0B8-A6E1-454D-9C9C-C902B91EA282}"/>
              </a:ext>
            </a:extLst>
          </p:cNvPr>
          <p:cNvSpPr txBox="1"/>
          <p:nvPr/>
        </p:nvSpPr>
        <p:spPr>
          <a:xfrm>
            <a:off x="3709540" y="4850456"/>
            <a:ext cx="2154572" cy="1169551"/>
          </a:xfrm>
          <a:prstGeom prst="rect">
            <a:avLst/>
          </a:prstGeom>
          <a:noFill/>
        </p:spPr>
        <p:txBody>
          <a:bodyPr wrap="square" lIns="0" rtlCol="0">
            <a:spAutoFit/>
          </a:bodyPr>
          <a:lstStyle/>
          <a:p>
            <a:pPr>
              <a:spcAft>
                <a:spcPts val="1200"/>
              </a:spcAft>
            </a:pPr>
            <a:r>
              <a:rPr lang="en-GB" sz="1400" dirty="0">
                <a:latin typeface="Arial" panose="020B0604020202020204" pitchFamily="34" charset="0"/>
                <a:cs typeface="Arial" panose="020B0604020202020204" pitchFamily="34" charset="0"/>
              </a:rPr>
              <a:t>In 1994 the Paralympic symbol was made up of three Tae-</a:t>
            </a:r>
            <a:r>
              <a:rPr lang="en-GB" sz="1400" dirty="0" err="1">
                <a:latin typeface="Arial" panose="020B0604020202020204" pitchFamily="34" charset="0"/>
                <a:cs typeface="Arial" panose="020B0604020202020204" pitchFamily="34" charset="0"/>
              </a:rPr>
              <a:t>Geuks</a:t>
            </a:r>
            <a:r>
              <a:rPr lang="en-GB" sz="1400" dirty="0">
                <a:latin typeface="Arial" panose="020B0604020202020204" pitchFamily="34" charset="0"/>
                <a:cs typeface="Arial" panose="020B0604020202020204" pitchFamily="34" charset="0"/>
              </a:rPr>
              <a:t>, which are traditional Korean decorative designs.</a:t>
            </a:r>
          </a:p>
        </p:txBody>
      </p:sp>
      <p:sp>
        <p:nvSpPr>
          <p:cNvPr id="23" name="TextBox 22">
            <a:extLst>
              <a:ext uri="{FF2B5EF4-FFF2-40B4-BE49-F238E27FC236}">
                <a16:creationId xmlns:a16="http://schemas.microsoft.com/office/drawing/2014/main" id="{63C6EDDD-EC60-E341-A2C5-1BD82D61CFAE}"/>
              </a:ext>
            </a:extLst>
          </p:cNvPr>
          <p:cNvSpPr txBox="1"/>
          <p:nvPr/>
        </p:nvSpPr>
        <p:spPr>
          <a:xfrm>
            <a:off x="6222176" y="4850456"/>
            <a:ext cx="2154572" cy="954107"/>
          </a:xfrm>
          <a:prstGeom prst="rect">
            <a:avLst/>
          </a:prstGeom>
          <a:noFill/>
        </p:spPr>
        <p:txBody>
          <a:bodyPr wrap="square" lIns="0" rtlCol="0">
            <a:spAutoFit/>
          </a:bodyPr>
          <a:lstStyle/>
          <a:p>
            <a:pPr>
              <a:spcAft>
                <a:spcPts val="1200"/>
              </a:spcAft>
            </a:pPr>
            <a:r>
              <a:rPr lang="en-GB" sz="1400" dirty="0">
                <a:latin typeface="Arial" panose="020B0604020202020204" pitchFamily="34" charset="0"/>
                <a:cs typeface="Arial" panose="020B0604020202020204" pitchFamily="34" charset="0"/>
              </a:rPr>
              <a:t>The 2004 design is made up of three Agitos (meaning ‘I move’) encircling a centre point.</a:t>
            </a:r>
          </a:p>
        </p:txBody>
      </p:sp>
    </p:spTree>
    <p:extLst>
      <p:ext uri="{BB962C8B-B14F-4D97-AF65-F5344CB8AC3E}">
        <p14:creationId xmlns:p14="http://schemas.microsoft.com/office/powerpoint/2010/main" val="310444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a:extLst>
              <a:ext uri="{FF2B5EF4-FFF2-40B4-BE49-F238E27FC236}">
                <a16:creationId xmlns:a16="http://schemas.microsoft.com/office/drawing/2014/main" id="{0CBF5FA0-4DAB-DE49-A280-C481C9DD80EA}"/>
              </a:ext>
            </a:extLst>
          </p:cNvPr>
          <p:cNvSpPr/>
          <p:nvPr/>
        </p:nvSpPr>
        <p:spPr>
          <a:xfrm>
            <a:off x="678762" y="2956874"/>
            <a:ext cx="3747600" cy="2732400"/>
          </a:xfrm>
          <a:prstGeom prst="roundRect">
            <a:avLst>
              <a:gd name="adj" fmla="val 10984"/>
            </a:avLst>
          </a:prstGeom>
          <a:blipFill rotWithShape="1">
            <a:blip r:embed="rId3" cstate="screen">
              <a:extLst>
                <a:ext uri="{28A0092B-C50C-407E-A947-70E740481C1C}">
                  <a14:useLocalDpi xmlns:a14="http://schemas.microsoft.com/office/drawing/2010/main"/>
                </a:ext>
              </a:extLst>
            </a:blip>
            <a:srcRect/>
            <a:stretch>
              <a:fillRect t="-23215" b="-16981"/>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2DD238FE-690B-6846-8EA9-9C71A8FE2B9C}"/>
              </a:ext>
            </a:extLst>
          </p:cNvPr>
          <p:cNvPicPr>
            <a:picLocks/>
          </p:cNvPicPr>
          <p:nvPr/>
        </p:nvPicPr>
        <p:blipFill rotWithShape="1">
          <a:blip r:embed="rId4" cstate="screen">
            <a:extLst>
              <a:ext uri="{28A0092B-C50C-407E-A947-70E740481C1C}">
                <a14:useLocalDpi xmlns:a14="http://schemas.microsoft.com/office/drawing/2010/main"/>
              </a:ext>
            </a:extLst>
          </a:blip>
          <a:srcRect l="4847" r="4847"/>
          <a:stretch/>
        </p:blipFill>
        <p:spPr>
          <a:xfrm>
            <a:off x="4712186" y="2956874"/>
            <a:ext cx="3747601" cy="2732400"/>
          </a:xfrm>
          <a:prstGeom prst="roundRect">
            <a:avLst>
              <a:gd name="adj" fmla="val 11383"/>
            </a:avLst>
          </a:prstGeom>
        </p:spPr>
      </p:pic>
      <p:grpSp>
        <p:nvGrpSpPr>
          <p:cNvPr id="4" name="Group 3">
            <a:extLst>
              <a:ext uri="{FF2B5EF4-FFF2-40B4-BE49-F238E27FC236}">
                <a16:creationId xmlns:a16="http://schemas.microsoft.com/office/drawing/2014/main" id="{64363AB7-F07C-CE4F-89D6-82225BA6125D}"/>
              </a:ext>
            </a:extLst>
          </p:cNvPr>
          <p:cNvGrpSpPr/>
          <p:nvPr/>
        </p:nvGrpSpPr>
        <p:grpSpPr>
          <a:xfrm>
            <a:off x="494524" y="5460115"/>
            <a:ext cx="2781332" cy="458317"/>
            <a:chOff x="494524" y="5013176"/>
            <a:chExt cx="2781332" cy="458317"/>
          </a:xfrm>
        </p:grpSpPr>
        <p:grpSp>
          <p:nvGrpSpPr>
            <p:cNvPr id="2" name="Group 1">
              <a:extLst>
                <a:ext uri="{FF2B5EF4-FFF2-40B4-BE49-F238E27FC236}">
                  <a16:creationId xmlns:a16="http://schemas.microsoft.com/office/drawing/2014/main" id="{636BFFB6-4493-554D-8C5A-3AC79934EA19}"/>
                </a:ext>
              </a:extLst>
            </p:cNvPr>
            <p:cNvGrpSpPr/>
            <p:nvPr/>
          </p:nvGrpSpPr>
          <p:grpSpPr>
            <a:xfrm>
              <a:off x="494524" y="5013176"/>
              <a:ext cx="2781332" cy="458317"/>
              <a:chOff x="494525" y="3195513"/>
              <a:chExt cx="1871563"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94525" y="3195513"/>
                <a:ext cx="1871563"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94525" y="3195513"/>
                <a:ext cx="1871563"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684213" y="5088446"/>
              <a:ext cx="2441313" cy="307777"/>
            </a:xfrm>
            <a:prstGeom prst="rect">
              <a:avLst/>
            </a:prstGeom>
            <a:noFill/>
          </p:spPr>
          <p:txBody>
            <a:bodyPr wrap="square" lIns="0" rtlCol="0">
              <a:spAutoFit/>
            </a:bodyPr>
            <a:lstStyle/>
            <a:p>
              <a:pPr>
                <a:spcAft>
                  <a:spcPts val="1200"/>
                </a:spcAft>
              </a:pPr>
              <a:r>
                <a:rPr lang="en-GB" sz="1400" b="1" dirty="0" err="1">
                  <a:solidFill>
                    <a:srgbClr val="0069A9"/>
                  </a:solidFill>
                  <a:latin typeface="Arial" panose="020B0604020202020204" pitchFamily="34" charset="0"/>
                  <a:cs typeface="Arial" panose="020B0604020202020204" pitchFamily="34" charset="0"/>
                </a:rPr>
                <a:t>Örnsköldsvik</a:t>
              </a:r>
              <a:r>
                <a:rPr lang="en-GB" sz="1400" b="1" dirty="0">
                  <a:solidFill>
                    <a:srgbClr val="0069A9"/>
                  </a:solidFill>
                  <a:latin typeface="Arial" panose="020B0604020202020204" pitchFamily="34" charset="0"/>
                  <a:cs typeface="Arial" panose="020B0604020202020204" pitchFamily="34" charset="0"/>
                </a:rPr>
                <a:t>, Sweden 1976</a:t>
              </a:r>
            </a:p>
          </p:txBody>
        </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Improvise and devise</a:t>
            </a:r>
          </a:p>
        </p:txBody>
      </p:sp>
      <p:grpSp>
        <p:nvGrpSpPr>
          <p:cNvPr id="18" name="Group 17">
            <a:extLst>
              <a:ext uri="{FF2B5EF4-FFF2-40B4-BE49-F238E27FC236}">
                <a16:creationId xmlns:a16="http://schemas.microsoft.com/office/drawing/2014/main" id="{E0799230-A664-2343-98C2-23C2DA39C8BE}"/>
              </a:ext>
            </a:extLst>
          </p:cNvPr>
          <p:cNvGrpSpPr/>
          <p:nvPr/>
        </p:nvGrpSpPr>
        <p:grpSpPr>
          <a:xfrm>
            <a:off x="4860032" y="5460115"/>
            <a:ext cx="3815779" cy="458317"/>
            <a:chOff x="4860032" y="3120243"/>
            <a:chExt cx="3815779" cy="458317"/>
          </a:xfrm>
        </p:grpSpPr>
        <p:grpSp>
          <p:nvGrpSpPr>
            <p:cNvPr id="20" name="Group 19">
              <a:extLst>
                <a:ext uri="{FF2B5EF4-FFF2-40B4-BE49-F238E27FC236}">
                  <a16:creationId xmlns:a16="http://schemas.microsoft.com/office/drawing/2014/main" id="{FECE825E-4B9D-3242-B74F-D4142544798B}"/>
                </a:ext>
              </a:extLst>
            </p:cNvPr>
            <p:cNvGrpSpPr/>
            <p:nvPr/>
          </p:nvGrpSpPr>
          <p:grpSpPr>
            <a:xfrm>
              <a:off x="4860032" y="3120243"/>
              <a:ext cx="3815779" cy="458317"/>
              <a:chOff x="5940152" y="3120243"/>
              <a:chExt cx="2735659" cy="458317"/>
            </a:xfrm>
          </p:grpSpPr>
          <p:sp>
            <p:nvSpPr>
              <p:cNvPr id="28" name="Rounded Rectangle 27">
                <a:extLst>
                  <a:ext uri="{FF2B5EF4-FFF2-40B4-BE49-F238E27FC236}">
                    <a16:creationId xmlns:a16="http://schemas.microsoft.com/office/drawing/2014/main" id="{48E0D880-3769-384A-AC10-83011526DFDE}"/>
                  </a:ext>
                </a:extLst>
              </p:cNvPr>
              <p:cNvSpPr/>
              <p:nvPr/>
            </p:nvSpPr>
            <p:spPr>
              <a:xfrm>
                <a:off x="5940152" y="3120243"/>
                <a:ext cx="2735659"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a:extLst>
                  <a:ext uri="{FF2B5EF4-FFF2-40B4-BE49-F238E27FC236}">
                    <a16:creationId xmlns:a16="http://schemas.microsoft.com/office/drawing/2014/main" id="{8418C10E-389E-4A48-9B36-1069F497B857}"/>
                  </a:ext>
                </a:extLst>
              </p:cNvPr>
              <p:cNvSpPr/>
              <p:nvPr/>
            </p:nvSpPr>
            <p:spPr>
              <a:xfrm>
                <a:off x="5940152" y="3120243"/>
                <a:ext cx="2735659"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08D9199D-EA4F-EC4E-AC3D-624A514CAF78}"/>
                </a:ext>
              </a:extLst>
            </p:cNvPr>
            <p:cNvSpPr txBox="1"/>
            <p:nvPr/>
          </p:nvSpPr>
          <p:spPr>
            <a:xfrm>
              <a:off x="5076056" y="3195513"/>
              <a:ext cx="3384376" cy="307777"/>
            </a:xfrm>
            <a:prstGeom prst="rect">
              <a:avLst/>
            </a:prstGeom>
            <a:noFill/>
          </p:spPr>
          <p:txBody>
            <a:bodyPr wrap="square" lIns="0" rIns="0" rtlCol="0">
              <a:spAutoFit/>
            </a:bodyPr>
            <a:lstStyle/>
            <a:p>
              <a:pPr algn="r">
                <a:spcAft>
                  <a:spcPts val="1200"/>
                </a:spcAft>
              </a:pPr>
              <a:r>
                <a:rPr lang="en-GB" sz="1400" b="1" dirty="0">
                  <a:solidFill>
                    <a:srgbClr val="0069A9"/>
                  </a:solidFill>
                  <a:latin typeface="Arial" panose="020B0604020202020204" pitchFamily="34" charset="0"/>
                  <a:cs typeface="Arial" panose="020B0604020202020204" pitchFamily="34" charset="0"/>
                </a:rPr>
                <a:t>PyeongChang, Republic of Korea 2018</a:t>
              </a:r>
              <a:endParaRPr lang="en-GB" sz="14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555294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The name says it all!</a:t>
            </a:r>
          </a:p>
        </p:txBody>
      </p:sp>
      <p:sp>
        <p:nvSpPr>
          <p:cNvPr id="20" name="TextBox 19">
            <a:extLst>
              <a:ext uri="{FF2B5EF4-FFF2-40B4-BE49-F238E27FC236}">
                <a16:creationId xmlns:a16="http://schemas.microsoft.com/office/drawing/2014/main" id="{D8047123-9CA0-144C-A6E4-86C06AF778CE}"/>
              </a:ext>
            </a:extLst>
          </p:cNvPr>
          <p:cNvSpPr txBox="1"/>
          <p:nvPr/>
        </p:nvSpPr>
        <p:spPr>
          <a:xfrm>
            <a:off x="972000" y="3117963"/>
            <a:ext cx="4536555" cy="2944396"/>
          </a:xfrm>
          <a:prstGeom prst="rect">
            <a:avLst/>
          </a:prstGeom>
          <a:noFill/>
        </p:spPr>
        <p:txBody>
          <a:bodyPr wrap="square" lIns="0" rtlCol="0">
            <a:spAutoFit/>
          </a:bodyPr>
          <a:lstStyle/>
          <a:p>
            <a:pPr>
              <a:spcAft>
                <a:spcPts val="1200"/>
              </a:spcAft>
            </a:pPr>
            <a:r>
              <a:rPr lang="en-GB" dirty="0">
                <a:latin typeface="Arial"/>
                <a:cs typeface="Arial"/>
              </a:rPr>
              <a:t>The Paralympic Games have become one of the largest sporting events in the world. What has changed over the years?</a:t>
            </a:r>
          </a:p>
          <a:p>
            <a:pPr marL="285750" indent="-285750">
              <a:spcAft>
                <a:spcPts val="400"/>
              </a:spcAft>
              <a:buFont typeface="Arial" panose="020B0604020202020204" pitchFamily="34" charset="0"/>
              <a:buChar char="•"/>
            </a:pPr>
            <a:r>
              <a:rPr lang="en-GB" dirty="0">
                <a:latin typeface="Arial"/>
                <a:cs typeface="Arial"/>
              </a:rPr>
              <a:t>levels of fitness</a:t>
            </a:r>
          </a:p>
          <a:p>
            <a:pPr marL="285750" indent="-285750">
              <a:spcAft>
                <a:spcPts val="400"/>
              </a:spcAft>
              <a:buFont typeface="Arial" panose="020B0604020202020204" pitchFamily="34" charset="0"/>
              <a:buChar char="•"/>
            </a:pPr>
            <a:r>
              <a:rPr lang="en-GB" dirty="0">
                <a:latin typeface="Arial"/>
                <a:cs typeface="Arial"/>
              </a:rPr>
              <a:t>the desire to push one’s body to the limit</a:t>
            </a:r>
          </a:p>
          <a:p>
            <a:pPr marL="285750" indent="-285750">
              <a:spcAft>
                <a:spcPts val="400"/>
              </a:spcAft>
              <a:buFont typeface="Arial" panose="020B0604020202020204" pitchFamily="34" charset="0"/>
              <a:buChar char="•"/>
            </a:pPr>
            <a:r>
              <a:rPr lang="en-GB" dirty="0">
                <a:latin typeface="Arial"/>
                <a:cs typeface="Arial"/>
              </a:rPr>
              <a:t>pushing the boundaries of what is thought possible</a:t>
            </a:r>
          </a:p>
          <a:p>
            <a:pPr marL="285750" indent="-285750">
              <a:spcAft>
                <a:spcPts val="400"/>
              </a:spcAft>
              <a:buFont typeface="Arial" panose="020B0604020202020204" pitchFamily="34" charset="0"/>
              <a:buChar char="•"/>
            </a:pPr>
            <a:r>
              <a:rPr lang="en-GB" dirty="0">
                <a:latin typeface="Arial"/>
                <a:cs typeface="Arial"/>
              </a:rPr>
              <a:t>sports equipment</a:t>
            </a:r>
          </a:p>
          <a:p>
            <a:pPr marL="285750" indent="-285750">
              <a:spcAft>
                <a:spcPts val="400"/>
              </a:spcAft>
              <a:buFont typeface="Arial" panose="020B0604020202020204" pitchFamily="34" charset="0"/>
              <a:buChar char="•"/>
            </a:pPr>
            <a:r>
              <a:rPr lang="en-GB" dirty="0">
                <a:latin typeface="Arial"/>
                <a:cs typeface="Arial"/>
              </a:rPr>
              <a:t>assistive devices</a:t>
            </a:r>
          </a:p>
        </p:txBody>
      </p:sp>
      <p:grpSp>
        <p:nvGrpSpPr>
          <p:cNvPr id="4" name="Group 3">
            <a:extLst>
              <a:ext uri="{FF2B5EF4-FFF2-40B4-BE49-F238E27FC236}">
                <a16:creationId xmlns:a16="http://schemas.microsoft.com/office/drawing/2014/main" id="{E8C57F6C-97A7-6C4A-8AFE-9F96E6052D30}"/>
              </a:ext>
            </a:extLst>
          </p:cNvPr>
          <p:cNvGrpSpPr/>
          <p:nvPr/>
        </p:nvGrpSpPr>
        <p:grpSpPr>
          <a:xfrm>
            <a:off x="5768916" y="2852936"/>
            <a:ext cx="2486403" cy="1527726"/>
            <a:chOff x="5768916" y="2852936"/>
            <a:chExt cx="2486403" cy="1527726"/>
          </a:xfrm>
        </p:grpSpPr>
        <p:pic>
          <p:nvPicPr>
            <p:cNvPr id="26" name="Picture 25">
              <a:extLst>
                <a:ext uri="{FF2B5EF4-FFF2-40B4-BE49-F238E27FC236}">
                  <a16:creationId xmlns:a16="http://schemas.microsoft.com/office/drawing/2014/main" id="{96CD185E-0C08-1241-8646-A5224B8C49E8}"/>
                </a:ext>
              </a:extLst>
            </p:cNvPr>
            <p:cNvPicPr>
              <a:picLocks/>
            </p:cNvPicPr>
            <p:nvPr/>
          </p:nvPicPr>
          <p:blipFill rotWithShape="1">
            <a:blip r:embed="rId3" cstate="screen">
              <a:extLst>
                <a:ext uri="{28A0092B-C50C-407E-A947-70E740481C1C}">
                  <a14:useLocalDpi xmlns:a14="http://schemas.microsoft.com/office/drawing/2010/main"/>
                </a:ext>
              </a:extLst>
            </a:blip>
            <a:srcRect t="4390" b="2267"/>
            <a:stretch/>
          </p:blipFill>
          <p:spPr>
            <a:xfrm>
              <a:off x="5768916" y="2852936"/>
              <a:ext cx="2307600" cy="1418251"/>
            </a:xfrm>
            <a:prstGeom prst="roundRect">
              <a:avLst>
                <a:gd name="adj" fmla="val 20353"/>
              </a:avLst>
            </a:prstGeom>
          </p:spPr>
        </p:pic>
        <p:grpSp>
          <p:nvGrpSpPr>
            <p:cNvPr id="8" name="Group 7">
              <a:extLst>
                <a:ext uri="{FF2B5EF4-FFF2-40B4-BE49-F238E27FC236}">
                  <a16:creationId xmlns:a16="http://schemas.microsoft.com/office/drawing/2014/main" id="{556C8C43-A254-A846-BBCD-2574909C73AA}"/>
                </a:ext>
              </a:extLst>
            </p:cNvPr>
            <p:cNvGrpSpPr/>
            <p:nvPr/>
          </p:nvGrpSpPr>
          <p:grpSpPr>
            <a:xfrm>
              <a:off x="6185260" y="3918997"/>
              <a:ext cx="2070059" cy="461665"/>
              <a:chOff x="6249016" y="2888805"/>
              <a:chExt cx="2070059" cy="461665"/>
            </a:xfrm>
          </p:grpSpPr>
          <p:grpSp>
            <p:nvGrpSpPr>
              <p:cNvPr id="3" name="Group 2">
                <a:extLst>
                  <a:ext uri="{FF2B5EF4-FFF2-40B4-BE49-F238E27FC236}">
                    <a16:creationId xmlns:a16="http://schemas.microsoft.com/office/drawing/2014/main" id="{4EF3D660-494B-034D-86EE-041DB37E1973}"/>
                  </a:ext>
                </a:extLst>
              </p:cNvPr>
              <p:cNvGrpSpPr/>
              <p:nvPr/>
            </p:nvGrpSpPr>
            <p:grpSpPr>
              <a:xfrm>
                <a:off x="6296203" y="2888805"/>
                <a:ext cx="2022872" cy="458317"/>
                <a:chOff x="6226897" y="3812767"/>
                <a:chExt cx="2318966" cy="458317"/>
              </a:xfrm>
            </p:grpSpPr>
            <p:sp>
              <p:nvSpPr>
                <p:cNvPr id="18" name="Rounded Rectangle 17">
                  <a:extLst>
                    <a:ext uri="{FF2B5EF4-FFF2-40B4-BE49-F238E27FC236}">
                      <a16:creationId xmlns:a16="http://schemas.microsoft.com/office/drawing/2014/main" id="{F711B051-BB55-434F-832D-EDE198EB75D4}"/>
                    </a:ext>
                  </a:extLst>
                </p:cNvPr>
                <p:cNvSpPr/>
                <p:nvPr/>
              </p:nvSpPr>
              <p:spPr>
                <a:xfrm>
                  <a:off x="6226897" y="3812767"/>
                  <a:ext cx="2318966"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6D39B009-4925-754C-8EB4-8333285A6017}"/>
                    </a:ext>
                  </a:extLst>
                </p:cNvPr>
                <p:cNvSpPr/>
                <p:nvPr/>
              </p:nvSpPr>
              <p:spPr>
                <a:xfrm>
                  <a:off x="6226897" y="3812767"/>
                  <a:ext cx="2318966"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2D918A25-DCA0-E245-92C8-9B498F9D81E9}"/>
                  </a:ext>
                </a:extLst>
              </p:cNvPr>
              <p:cNvSpPr txBox="1"/>
              <p:nvPr/>
            </p:nvSpPr>
            <p:spPr>
              <a:xfrm>
                <a:off x="6249016" y="2888805"/>
                <a:ext cx="1943571" cy="461665"/>
              </a:xfrm>
              <a:prstGeom prst="rect">
                <a:avLst/>
              </a:prstGeom>
              <a:noFill/>
            </p:spPr>
            <p:txBody>
              <a:bodyPr wrap="square" lIns="0" rIns="0" rtlCol="0" anchor="ctr">
                <a:spAutoFit/>
              </a:bodyPr>
              <a:lstStyle/>
              <a:p>
                <a:pPr algn="r">
                  <a:spcAft>
                    <a:spcPts val="1200"/>
                  </a:spcAft>
                </a:pPr>
                <a:r>
                  <a:rPr lang="en-GB" sz="1200" b="1" dirty="0">
                    <a:solidFill>
                      <a:srgbClr val="0069A9"/>
                    </a:solidFill>
                    <a:latin typeface="Arial" panose="020B0604020202020204" pitchFamily="34" charset="0"/>
                    <a:cs typeface="Arial" panose="020B0604020202020204" pitchFamily="34" charset="0"/>
                  </a:rPr>
                  <a:t>PyeongChang, </a:t>
                </a:r>
                <a:br>
                  <a:rPr lang="en-GB" sz="1200" b="1" dirty="0">
                    <a:solidFill>
                      <a:srgbClr val="0069A9"/>
                    </a:solidFill>
                    <a:latin typeface="Arial" panose="020B0604020202020204" pitchFamily="34" charset="0"/>
                    <a:cs typeface="Arial" panose="020B0604020202020204" pitchFamily="34" charset="0"/>
                  </a:rPr>
                </a:br>
                <a:r>
                  <a:rPr lang="en-GB" sz="1200" b="1" dirty="0">
                    <a:solidFill>
                      <a:srgbClr val="0069A9"/>
                    </a:solidFill>
                    <a:latin typeface="Arial" panose="020B0604020202020204" pitchFamily="34" charset="0"/>
                    <a:cs typeface="Arial" panose="020B0604020202020204" pitchFamily="34" charset="0"/>
                  </a:rPr>
                  <a:t>Republic of Korea 2018</a:t>
                </a:r>
              </a:p>
            </p:txBody>
          </p:sp>
        </p:grpSp>
      </p:grpSp>
      <p:grpSp>
        <p:nvGrpSpPr>
          <p:cNvPr id="5" name="Group 4">
            <a:extLst>
              <a:ext uri="{FF2B5EF4-FFF2-40B4-BE49-F238E27FC236}">
                <a16:creationId xmlns:a16="http://schemas.microsoft.com/office/drawing/2014/main" id="{F18AF0B8-CD04-BC4C-ACA2-ED9EC635AEDE}"/>
              </a:ext>
            </a:extLst>
          </p:cNvPr>
          <p:cNvGrpSpPr/>
          <p:nvPr/>
        </p:nvGrpSpPr>
        <p:grpSpPr>
          <a:xfrm>
            <a:off x="5768916" y="4509120"/>
            <a:ext cx="2486403" cy="1527875"/>
            <a:chOff x="5768916" y="4509120"/>
            <a:chExt cx="2486403" cy="1527875"/>
          </a:xfrm>
        </p:grpSpPr>
        <p:sp>
          <p:nvSpPr>
            <p:cNvPr id="23" name="Rounded Rectangle 22">
              <a:extLst>
                <a:ext uri="{FF2B5EF4-FFF2-40B4-BE49-F238E27FC236}">
                  <a16:creationId xmlns:a16="http://schemas.microsoft.com/office/drawing/2014/main" id="{D29E4062-217F-484F-8E5A-2C3D698420A4}"/>
                </a:ext>
              </a:extLst>
            </p:cNvPr>
            <p:cNvSpPr/>
            <p:nvPr/>
          </p:nvSpPr>
          <p:spPr>
            <a:xfrm>
              <a:off x="5768916" y="4509120"/>
              <a:ext cx="2307600" cy="1418400"/>
            </a:xfrm>
            <a:prstGeom prst="roundRect">
              <a:avLst>
                <a:gd name="adj" fmla="val 19393"/>
              </a:avLst>
            </a:prstGeom>
            <a:blipFill rotWithShape="1">
              <a:blip r:embed="rId4" cstate="screen">
                <a:extLst>
                  <a:ext uri="{28A0092B-C50C-407E-A947-70E740481C1C}">
                    <a14:useLocalDpi xmlns:a14="http://schemas.microsoft.com/office/drawing/2010/main"/>
                  </a:ext>
                </a:extLst>
              </a:blip>
              <a:srcRect/>
              <a:stretch>
                <a:fillRect t="-31258" b="-35040"/>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5AFB2CAF-E5EC-6D4E-BA0C-267C892202FC}"/>
                </a:ext>
              </a:extLst>
            </p:cNvPr>
            <p:cNvGrpSpPr/>
            <p:nvPr/>
          </p:nvGrpSpPr>
          <p:grpSpPr>
            <a:xfrm>
              <a:off x="6852381" y="5575330"/>
              <a:ext cx="1402938" cy="461665"/>
              <a:chOff x="6852381" y="5471746"/>
              <a:chExt cx="1402938" cy="461665"/>
            </a:xfrm>
          </p:grpSpPr>
          <p:grpSp>
            <p:nvGrpSpPr>
              <p:cNvPr id="6" name="Group 5">
                <a:extLst>
                  <a:ext uri="{FF2B5EF4-FFF2-40B4-BE49-F238E27FC236}">
                    <a16:creationId xmlns:a16="http://schemas.microsoft.com/office/drawing/2014/main" id="{5D68B8E3-F0CC-CA41-A65D-CA97590FB8C2}"/>
                  </a:ext>
                </a:extLst>
              </p:cNvPr>
              <p:cNvGrpSpPr/>
              <p:nvPr/>
            </p:nvGrpSpPr>
            <p:grpSpPr>
              <a:xfrm>
                <a:off x="6852381" y="5471746"/>
                <a:ext cx="1402938" cy="458317"/>
                <a:chOff x="4153415" y="3120243"/>
                <a:chExt cx="1576895"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153416" y="3120243"/>
                  <a:ext cx="1576894"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153415" y="3120243"/>
                  <a:ext cx="1576894"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7020272" y="5471746"/>
                <a:ext cx="1056244" cy="461665"/>
              </a:xfrm>
              <a:prstGeom prst="rect">
                <a:avLst/>
              </a:prstGeom>
              <a:noFill/>
            </p:spPr>
            <p:txBody>
              <a:bodyPr wrap="square" lIns="0" rIns="0" rtlCol="0" anchor="ctr">
                <a:spAutoFit/>
              </a:bodyPr>
              <a:lstStyle/>
              <a:p>
                <a:pPr algn="r">
                  <a:spcAft>
                    <a:spcPts val="1200"/>
                  </a:spcAft>
                </a:pPr>
                <a:r>
                  <a:rPr lang="en-GB" sz="1200" b="1" dirty="0" err="1">
                    <a:solidFill>
                      <a:srgbClr val="0069A9"/>
                    </a:solidFill>
                    <a:latin typeface="Arial" panose="020B0604020202020204" pitchFamily="34" charset="0"/>
                    <a:cs typeface="Arial" panose="020B0604020202020204" pitchFamily="34" charset="0"/>
                  </a:rPr>
                  <a:t>Örnsköldsvik</a:t>
                </a:r>
                <a:r>
                  <a:rPr lang="en-GB" sz="1200" b="1" dirty="0">
                    <a:solidFill>
                      <a:srgbClr val="0069A9"/>
                    </a:solidFill>
                    <a:latin typeface="Arial" panose="020B0604020202020204" pitchFamily="34" charset="0"/>
                    <a:cs typeface="Arial" panose="020B0604020202020204" pitchFamily="34" charset="0"/>
                  </a:rPr>
                  <a:t>, Sweden 1976</a:t>
                </a:r>
              </a:p>
            </p:txBody>
          </p:sp>
        </p:grpSp>
      </p:grpSp>
    </p:spTree>
    <p:extLst>
      <p:ext uri="{BB962C8B-B14F-4D97-AF65-F5344CB8AC3E}">
        <p14:creationId xmlns:p14="http://schemas.microsoft.com/office/powerpoint/2010/main" val="175768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500"/>
                                        <p:tgtEl>
                                          <p:spTgt spid="20">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0">
                                            <p:txEl>
                                              <p:pRg st="1" end="1"/>
                                            </p:txEl>
                                          </p:spTgt>
                                        </p:tgtEl>
                                        <p:attrNameLst>
                                          <p:attrName>style.visibility</p:attrName>
                                        </p:attrNameLst>
                                      </p:cBhvr>
                                      <p:to>
                                        <p:strVal val="visible"/>
                                      </p:to>
                                    </p:set>
                                    <p:animEffect transition="in" filter="fade">
                                      <p:cBhvr>
                                        <p:cTn id="18" dur="500"/>
                                        <p:tgtEl>
                                          <p:spTgt spid="20">
                                            <p:txEl>
                                              <p:pRg st="1" end="1"/>
                                            </p:tx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0">
                                            <p:txEl>
                                              <p:pRg st="2" end="2"/>
                                            </p:txEl>
                                          </p:spTgt>
                                        </p:tgtEl>
                                        <p:attrNameLst>
                                          <p:attrName>style.visibility</p:attrName>
                                        </p:attrNameLst>
                                      </p:cBhvr>
                                      <p:to>
                                        <p:strVal val="visible"/>
                                      </p:to>
                                    </p:set>
                                    <p:animEffect transition="in" filter="fade">
                                      <p:cBhvr>
                                        <p:cTn id="22" dur="500"/>
                                        <p:tgtEl>
                                          <p:spTgt spid="20">
                                            <p:txEl>
                                              <p:pRg st="2" end="2"/>
                                            </p:txEl>
                                          </p:spTgt>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0">
                                            <p:txEl>
                                              <p:pRg st="3" end="3"/>
                                            </p:txEl>
                                          </p:spTgt>
                                        </p:tgtEl>
                                        <p:attrNameLst>
                                          <p:attrName>style.visibility</p:attrName>
                                        </p:attrNameLst>
                                      </p:cBhvr>
                                      <p:to>
                                        <p:strVal val="visible"/>
                                      </p:to>
                                    </p:set>
                                    <p:animEffect transition="in" filter="fade">
                                      <p:cBhvr>
                                        <p:cTn id="26" dur="500"/>
                                        <p:tgtEl>
                                          <p:spTgt spid="20">
                                            <p:txEl>
                                              <p:pRg st="3" end="3"/>
                                            </p:txEl>
                                          </p:spTgt>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0">
                                            <p:txEl>
                                              <p:pRg st="4" end="4"/>
                                            </p:txEl>
                                          </p:spTgt>
                                        </p:tgtEl>
                                        <p:attrNameLst>
                                          <p:attrName>style.visibility</p:attrName>
                                        </p:attrNameLst>
                                      </p:cBhvr>
                                      <p:to>
                                        <p:strVal val="visible"/>
                                      </p:to>
                                    </p:set>
                                    <p:animEffect transition="in" filter="fade">
                                      <p:cBhvr>
                                        <p:cTn id="30" dur="500"/>
                                        <p:tgtEl>
                                          <p:spTgt spid="20">
                                            <p:txEl>
                                              <p:pRg st="4" end="4"/>
                                            </p:txEl>
                                          </p:spTgt>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20">
                                            <p:txEl>
                                              <p:pRg st="5" end="5"/>
                                            </p:txEl>
                                          </p:spTgt>
                                        </p:tgtEl>
                                        <p:attrNameLst>
                                          <p:attrName>style.visibility</p:attrName>
                                        </p:attrNameLst>
                                      </p:cBhvr>
                                      <p:to>
                                        <p:strVal val="visible"/>
                                      </p:to>
                                    </p:set>
                                    <p:animEffect transition="in" filter="fade">
                                      <p:cBhvr>
                                        <p:cTn id="34" dur="500"/>
                                        <p:tgtEl>
                                          <p:spTgt spid="2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uiExpand="1"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a:extLst>
              <a:ext uri="{FF2B5EF4-FFF2-40B4-BE49-F238E27FC236}">
                <a16:creationId xmlns:a16="http://schemas.microsoft.com/office/drawing/2014/main" id="{2EF78D26-9607-9D4D-A2D3-583CE6913321}"/>
              </a:ext>
            </a:extLst>
          </p:cNvPr>
          <p:cNvSpPr/>
          <p:nvPr/>
        </p:nvSpPr>
        <p:spPr>
          <a:xfrm>
            <a:off x="678763" y="1989138"/>
            <a:ext cx="3533198"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3240410"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next?</a:t>
            </a:r>
          </a:p>
        </p:txBody>
      </p:sp>
      <p:sp>
        <p:nvSpPr>
          <p:cNvPr id="20" name="TextBox 19">
            <a:extLst>
              <a:ext uri="{FF2B5EF4-FFF2-40B4-BE49-F238E27FC236}">
                <a16:creationId xmlns:a16="http://schemas.microsoft.com/office/drawing/2014/main" id="{D8047123-9CA0-144C-A6E4-86C06AF778CE}"/>
              </a:ext>
            </a:extLst>
          </p:cNvPr>
          <p:cNvSpPr txBox="1"/>
          <p:nvPr/>
        </p:nvSpPr>
        <p:spPr>
          <a:xfrm>
            <a:off x="971549" y="3117963"/>
            <a:ext cx="3240411" cy="2031325"/>
          </a:xfrm>
          <a:prstGeom prst="rect">
            <a:avLst/>
          </a:prstGeom>
          <a:noFill/>
        </p:spPr>
        <p:txBody>
          <a:bodyPr wrap="square" lIns="0" rtlCol="0">
            <a:spAutoFit/>
          </a:bodyPr>
          <a:lstStyle/>
          <a:p>
            <a:pPr>
              <a:spcAft>
                <a:spcPts val="1200"/>
              </a:spcAft>
            </a:pPr>
            <a:r>
              <a:rPr lang="en-GB" dirty="0">
                <a:latin typeface="Arial"/>
                <a:cs typeface="Arial"/>
              </a:rPr>
              <a:t>What will our amazing Para athletes do next? How fast will they travel, how high will they jump, how far will they throw, what new sports will they play? Let’s find out by following their journey to Tokyo and Beijing.</a:t>
            </a:r>
          </a:p>
        </p:txBody>
      </p:sp>
      <p:pic>
        <p:nvPicPr>
          <p:cNvPr id="16" name="Picture 15">
            <a:extLst>
              <a:ext uri="{FF2B5EF4-FFF2-40B4-BE49-F238E27FC236}">
                <a16:creationId xmlns:a16="http://schemas.microsoft.com/office/drawing/2014/main" id="{42943E5C-6D14-9E4C-B616-7163394A05BD}"/>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l="17591" t="14059" r="25032" b="13001"/>
          <a:stretch/>
        </p:blipFill>
        <p:spPr bwMode="auto">
          <a:xfrm>
            <a:off x="4513498" y="2587270"/>
            <a:ext cx="1653780" cy="267754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AD0FD39B-D3D0-DF45-BFD0-D9E8F06A57D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458547" y="2649962"/>
            <a:ext cx="2145901" cy="2552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2151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659144"/>
            <a:ext cx="3605204" cy="1921034"/>
          </a:xfrm>
          <a:prstGeom prst="round2SameRect">
            <a:avLst>
              <a:gd name="adj1" fmla="val 15087"/>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8000" y="2912931"/>
            <a:ext cx="2699904" cy="1354217"/>
          </a:xfrm>
          <a:prstGeom prst="rect">
            <a:avLst/>
          </a:prstGeom>
          <a:noFill/>
        </p:spPr>
        <p:txBody>
          <a:bodyPr wrap="square" lIns="0" rtlCol="0">
            <a:spAutoFit/>
          </a:bodyPr>
          <a:lstStyle/>
          <a:p>
            <a:pPr>
              <a:spcAft>
                <a:spcPts val="1200"/>
              </a:spcAft>
            </a:pPr>
            <a:r>
              <a:rPr lang="en-GB" b="1" dirty="0">
                <a:solidFill>
                  <a:srgbClr val="0069A9"/>
                </a:solidFill>
                <a:latin typeface="Arial" panose="020B0604020202020204" pitchFamily="34" charset="0"/>
                <a:cs typeface="Arial" panose="020B0604020202020204" pitchFamily="34" charset="0"/>
              </a:rPr>
              <a:t>Take a look at the pairs of photographs.</a:t>
            </a:r>
          </a:p>
          <a:p>
            <a:pPr>
              <a:spcAft>
                <a:spcPts val="1200"/>
              </a:spcAft>
            </a:pPr>
            <a:r>
              <a:rPr lang="en-GB" dirty="0">
                <a:latin typeface="Arial" panose="020B0604020202020204" pitchFamily="34" charset="0"/>
                <a:cs typeface="Arial" panose="020B0604020202020204" pitchFamily="34" charset="0"/>
              </a:rPr>
              <a:t>What has changed over the years? </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89544"/>
            <a:ext cx="3605204" cy="669600"/>
          </a:xfrm>
          <a:prstGeom prst="round2SameRect">
            <a:avLst>
              <a:gd name="adj1" fmla="val 3441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133292"/>
            <a:ext cx="3960489"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a:t>
            </a:r>
          </a:p>
        </p:txBody>
      </p:sp>
      <p:sp>
        <p:nvSpPr>
          <p:cNvPr id="10" name="Rounded Rectangle 9">
            <a:extLst>
              <a:ext uri="{FF2B5EF4-FFF2-40B4-BE49-F238E27FC236}">
                <a16:creationId xmlns:a16="http://schemas.microsoft.com/office/drawing/2014/main" id="{5763985F-EC97-2843-8B04-A1A3EC5F1B50}"/>
              </a:ext>
            </a:extLst>
          </p:cNvPr>
          <p:cNvSpPr/>
          <p:nvPr/>
        </p:nvSpPr>
        <p:spPr>
          <a:xfrm>
            <a:off x="4576754" y="1989138"/>
            <a:ext cx="3883034" cy="2736006"/>
          </a:xfrm>
          <a:prstGeom prst="roundRect">
            <a:avLst>
              <a:gd name="adj" fmla="val 10984"/>
            </a:avLst>
          </a:prstGeom>
          <a:blipFill rotWithShape="1">
            <a:blip r:embed="rId3" cstate="screen">
              <a:extLst>
                <a:ext uri="{28A0092B-C50C-407E-A947-70E740481C1C}">
                  <a14:useLocalDpi xmlns:a14="http://schemas.microsoft.com/office/drawing/2010/main"/>
                </a:ext>
              </a:extLst>
            </a:blip>
            <a:srcRect/>
            <a:stretch>
              <a:fillRect t="-3133" b="-3133"/>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431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fade">
                                      <p:cBhvr>
                                        <p:cTn id="13" dur="500"/>
                                        <p:tgtEl>
                                          <p:spTgt spid="14">
                                            <p:txEl>
                                              <p:pRg st="0" end="0"/>
                                            </p:txEl>
                                          </p:spTgt>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animEffect transition="in" filter="fade">
                                      <p:cBhvr>
                                        <p:cTn id="17"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a:extLst>
              <a:ext uri="{FF2B5EF4-FFF2-40B4-BE49-F238E27FC236}">
                <a16:creationId xmlns:a16="http://schemas.microsoft.com/office/drawing/2014/main" id="{A1E721F8-D7A8-D740-886B-05544F931609}"/>
              </a:ext>
            </a:extLst>
          </p:cNvPr>
          <p:cNvSpPr/>
          <p:nvPr/>
        </p:nvSpPr>
        <p:spPr>
          <a:xfrm>
            <a:off x="678762" y="2956874"/>
            <a:ext cx="3747600" cy="2732400"/>
          </a:xfrm>
          <a:prstGeom prst="roundRect">
            <a:avLst>
              <a:gd name="adj" fmla="val 10984"/>
            </a:avLst>
          </a:prstGeom>
          <a:blipFill rotWithShape="1">
            <a:blip r:embed="rId3" cstate="screen">
              <a:extLst>
                <a:ext uri="{28A0092B-C50C-407E-A947-70E740481C1C}">
                  <a14:useLocalDpi xmlns:a14="http://schemas.microsoft.com/office/drawing/2010/main"/>
                </a:ext>
              </a:extLst>
            </a:blip>
            <a:srcRect/>
            <a:stretch>
              <a:fillRect t="-23365" b="-2863"/>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2DD238FE-690B-6846-8EA9-9C71A8FE2B9C}"/>
              </a:ext>
            </a:extLst>
          </p:cNvPr>
          <p:cNvPicPr>
            <a:picLocks/>
          </p:cNvPicPr>
          <p:nvPr/>
        </p:nvPicPr>
        <p:blipFill rotWithShape="1">
          <a:blip r:embed="rId4" cstate="screen">
            <a:extLst>
              <a:ext uri="{28A0092B-C50C-407E-A947-70E740481C1C}">
                <a14:useLocalDpi xmlns:a14="http://schemas.microsoft.com/office/drawing/2010/main"/>
              </a:ext>
            </a:extLst>
          </a:blip>
          <a:srcRect l="1351" r="1351"/>
          <a:stretch/>
        </p:blipFill>
        <p:spPr>
          <a:xfrm>
            <a:off x="4712186" y="2956874"/>
            <a:ext cx="3747601" cy="2732400"/>
          </a:xfrm>
          <a:prstGeom prst="roundRect">
            <a:avLst>
              <a:gd name="adj" fmla="val 11383"/>
            </a:avLst>
          </a:prstGeom>
        </p:spPr>
      </p:pic>
      <p:grpSp>
        <p:nvGrpSpPr>
          <p:cNvPr id="6" name="Group 5">
            <a:extLst>
              <a:ext uri="{FF2B5EF4-FFF2-40B4-BE49-F238E27FC236}">
                <a16:creationId xmlns:a16="http://schemas.microsoft.com/office/drawing/2014/main" id="{32ED1FF3-172B-C347-BEFB-DF292EE339E1}"/>
              </a:ext>
            </a:extLst>
          </p:cNvPr>
          <p:cNvGrpSpPr/>
          <p:nvPr/>
        </p:nvGrpSpPr>
        <p:grpSpPr>
          <a:xfrm>
            <a:off x="494525" y="3120243"/>
            <a:ext cx="1989780" cy="458317"/>
            <a:chOff x="494525" y="3195513"/>
            <a:chExt cx="2133259" cy="458317"/>
          </a:xfrm>
        </p:grpSpPr>
        <p:grpSp>
          <p:nvGrpSpPr>
            <p:cNvPr id="2" name="Group 1">
              <a:extLst>
                <a:ext uri="{FF2B5EF4-FFF2-40B4-BE49-F238E27FC236}">
                  <a16:creationId xmlns:a16="http://schemas.microsoft.com/office/drawing/2014/main" id="{636BFFB6-4493-554D-8C5A-3AC79934EA19}"/>
                </a:ext>
              </a:extLst>
            </p:cNvPr>
            <p:cNvGrpSpPr/>
            <p:nvPr/>
          </p:nvGrpSpPr>
          <p:grpSpPr>
            <a:xfrm>
              <a:off x="494525" y="3195513"/>
              <a:ext cx="2133259" cy="458317"/>
              <a:chOff x="494525" y="3195513"/>
              <a:chExt cx="1871563"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94525" y="3195513"/>
                <a:ext cx="1871563"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94525" y="3195513"/>
                <a:ext cx="1871563"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715682" y="3270783"/>
              <a:ext cx="1690946" cy="307777"/>
            </a:xfrm>
            <a:prstGeom prst="rect">
              <a:avLst/>
            </a:prstGeom>
            <a:noFill/>
          </p:spPr>
          <p:txBody>
            <a:bodyPr wrap="square" lIns="0" rtlCol="0">
              <a:spAutoFit/>
            </a:bodyPr>
            <a:lstStyle/>
            <a:p>
              <a:pPr>
                <a:spcAft>
                  <a:spcPts val="1200"/>
                </a:spcAft>
              </a:pPr>
              <a:r>
                <a:rPr lang="en-GB" sz="1400" b="1" dirty="0">
                  <a:solidFill>
                    <a:srgbClr val="0069A9"/>
                  </a:solidFill>
                  <a:latin typeface="Arial" panose="020B0604020202020204" pitchFamily="34" charset="0"/>
                  <a:cs typeface="Arial" panose="020B0604020202020204" pitchFamily="34" charset="0"/>
                </a:rPr>
                <a:t>Rome, Italy 1960</a:t>
              </a:r>
              <a:endParaRPr lang="en-GB" sz="1400" dirty="0">
                <a:latin typeface="Arial" panose="020B0604020202020204" pitchFamily="34" charset="0"/>
                <a:cs typeface="Arial" panose="020B0604020202020204" pitchFamily="34" charset="0"/>
              </a:endParaRPr>
            </a:p>
          </p:txBody>
        </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Let the Games begin</a:t>
            </a:r>
          </a:p>
        </p:txBody>
      </p:sp>
      <p:grpSp>
        <p:nvGrpSpPr>
          <p:cNvPr id="23" name="Group 22">
            <a:extLst>
              <a:ext uri="{FF2B5EF4-FFF2-40B4-BE49-F238E27FC236}">
                <a16:creationId xmlns:a16="http://schemas.microsoft.com/office/drawing/2014/main" id="{3F6B6257-7A8A-B441-9D33-D7929278EDB7}"/>
              </a:ext>
            </a:extLst>
          </p:cNvPr>
          <p:cNvGrpSpPr/>
          <p:nvPr/>
        </p:nvGrpSpPr>
        <p:grpSpPr>
          <a:xfrm>
            <a:off x="5940152" y="3120243"/>
            <a:ext cx="2735659" cy="458317"/>
            <a:chOff x="4788024" y="5718633"/>
            <a:chExt cx="2735659" cy="458317"/>
          </a:xfrm>
        </p:grpSpPr>
        <p:sp>
          <p:nvSpPr>
            <p:cNvPr id="24" name="Rounded Rectangle 23">
              <a:extLst>
                <a:ext uri="{FF2B5EF4-FFF2-40B4-BE49-F238E27FC236}">
                  <a16:creationId xmlns:a16="http://schemas.microsoft.com/office/drawing/2014/main" id="{BF9D5071-042D-004E-A938-7A8DC062C9BE}"/>
                </a:ext>
              </a:extLst>
            </p:cNvPr>
            <p:cNvSpPr/>
            <p:nvPr/>
          </p:nvSpPr>
          <p:spPr>
            <a:xfrm>
              <a:off x="4788024" y="5718633"/>
              <a:ext cx="2735659"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72920FB6-435E-F74D-AD9D-35402A9F21E1}"/>
                </a:ext>
              </a:extLst>
            </p:cNvPr>
            <p:cNvSpPr/>
            <p:nvPr/>
          </p:nvSpPr>
          <p:spPr>
            <a:xfrm>
              <a:off x="4788024" y="5718633"/>
              <a:ext cx="2735659"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875D0D86-8871-EE40-86B7-CD78299964F1}"/>
                </a:ext>
              </a:extLst>
            </p:cNvPr>
            <p:cNvSpPr txBox="1"/>
            <p:nvPr/>
          </p:nvSpPr>
          <p:spPr>
            <a:xfrm>
              <a:off x="4931990" y="5793903"/>
              <a:ext cx="2376314" cy="307777"/>
            </a:xfrm>
            <a:prstGeom prst="rect">
              <a:avLst/>
            </a:prstGeom>
            <a:noFill/>
          </p:spPr>
          <p:txBody>
            <a:bodyPr wrap="square" lIns="0" rIns="0" rtlCol="0">
              <a:spAutoFit/>
            </a:bodyPr>
            <a:lstStyle/>
            <a:p>
              <a:pPr algn="r">
                <a:spcAft>
                  <a:spcPts val="1200"/>
                </a:spcAft>
              </a:pPr>
              <a:r>
                <a:rPr lang="en-GB" sz="1400" b="1" dirty="0">
                  <a:solidFill>
                    <a:srgbClr val="0069A9"/>
                  </a:solidFill>
                  <a:latin typeface="Arial" panose="020B0604020202020204" pitchFamily="34" charset="0"/>
                  <a:cs typeface="Arial" panose="020B0604020202020204" pitchFamily="34" charset="0"/>
                </a:rPr>
                <a:t>Rio de Janeiro, Brazil 2016</a:t>
              </a:r>
              <a:endParaRPr lang="en-GB" sz="14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31303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1+#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2F31B6-C830-8E40-A0F2-70BD4771E489}"/>
              </a:ext>
            </a:extLst>
          </p:cNvPr>
          <p:cNvGrpSpPr/>
          <p:nvPr/>
        </p:nvGrpSpPr>
        <p:grpSpPr>
          <a:xfrm>
            <a:off x="3631132" y="2893026"/>
            <a:ext cx="2451667" cy="1867934"/>
            <a:chOff x="3631132" y="2893026"/>
            <a:chExt cx="2451667" cy="1867934"/>
          </a:xfrm>
        </p:grpSpPr>
        <p:sp>
          <p:nvSpPr>
            <p:cNvPr id="15" name="Rounded Rectangle 14">
              <a:extLst>
                <a:ext uri="{FF2B5EF4-FFF2-40B4-BE49-F238E27FC236}">
                  <a16:creationId xmlns:a16="http://schemas.microsoft.com/office/drawing/2014/main" id="{BBD46A36-A47E-B64E-B0A1-7776D039C7BC}"/>
                </a:ext>
              </a:extLst>
            </p:cNvPr>
            <p:cNvSpPr>
              <a:spLocks noChangeAspect="1"/>
            </p:cNvSpPr>
            <p:nvPr/>
          </p:nvSpPr>
          <p:spPr>
            <a:xfrm>
              <a:off x="3631132" y="3068960"/>
              <a:ext cx="2305893" cy="1692000"/>
            </a:xfrm>
            <a:prstGeom prst="roundRect">
              <a:avLst>
                <a:gd name="adj" fmla="val 16520"/>
              </a:avLst>
            </a:prstGeom>
            <a:blipFill rotWithShape="1">
              <a:blip r:embed="rId3" cstate="screen">
                <a:extLst>
                  <a:ext uri="{28A0092B-C50C-407E-A947-70E740481C1C}">
                    <a14:useLocalDpi xmlns:a14="http://schemas.microsoft.com/office/drawing/2010/main"/>
                  </a:ext>
                </a:extLst>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5C89BB16-2BF1-CF4C-859C-49FD64E393DD}"/>
                </a:ext>
              </a:extLst>
            </p:cNvPr>
            <p:cNvGrpSpPr/>
            <p:nvPr/>
          </p:nvGrpSpPr>
          <p:grpSpPr>
            <a:xfrm>
              <a:off x="4606610" y="2893026"/>
              <a:ext cx="1476189" cy="356400"/>
              <a:chOff x="4494688" y="3123057"/>
              <a:chExt cx="1476189" cy="356400"/>
            </a:xfrm>
          </p:grpSpPr>
          <p:grpSp>
            <p:nvGrpSpPr>
              <p:cNvPr id="6" name="Group 5">
                <a:extLst>
                  <a:ext uri="{FF2B5EF4-FFF2-40B4-BE49-F238E27FC236}">
                    <a16:creationId xmlns:a16="http://schemas.microsoft.com/office/drawing/2014/main" id="{5D68B8E3-F0CC-CA41-A65D-CA97590FB8C2}"/>
                  </a:ext>
                </a:extLst>
              </p:cNvPr>
              <p:cNvGrpSpPr/>
              <p:nvPr/>
            </p:nvGrpSpPr>
            <p:grpSpPr>
              <a:xfrm>
                <a:off x="4494688" y="3123057"/>
                <a:ext cx="1476189" cy="356400"/>
                <a:chOff x="4260073" y="3123057"/>
                <a:chExt cx="1710804" cy="356400"/>
              </a:xfrm>
            </p:grpSpPr>
            <p:sp>
              <p:nvSpPr>
                <p:cNvPr id="19" name="Rounded Rectangle 18">
                  <a:extLst>
                    <a:ext uri="{FF2B5EF4-FFF2-40B4-BE49-F238E27FC236}">
                      <a16:creationId xmlns:a16="http://schemas.microsoft.com/office/drawing/2014/main" id="{6EB5E406-98EB-7C45-82AE-BBBCD3EB1DEE}"/>
                    </a:ext>
                  </a:extLst>
                </p:cNvPr>
                <p:cNvSpPr/>
                <p:nvPr/>
              </p:nvSpPr>
              <p:spPr>
                <a:xfrm>
                  <a:off x="4260073" y="3123057"/>
                  <a:ext cx="1710804" cy="356400"/>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260073" y="3123057"/>
                  <a:ext cx="1710804" cy="356400"/>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4494689" y="3162758"/>
                <a:ext cx="1337476" cy="276999"/>
              </a:xfrm>
              <a:prstGeom prst="rect">
                <a:avLst/>
              </a:prstGeom>
              <a:noFill/>
            </p:spPr>
            <p:txBody>
              <a:bodyPr wrap="square" lIns="0" rIns="0" rtlCol="0">
                <a:spAutoFit/>
              </a:bodyPr>
              <a:lstStyle/>
              <a:p>
                <a:pPr algn="r">
                  <a:spcAft>
                    <a:spcPts val="1200"/>
                  </a:spcAft>
                </a:pPr>
                <a:r>
                  <a:rPr lang="en-GB" sz="1200" b="1" dirty="0">
                    <a:solidFill>
                      <a:srgbClr val="0069A9"/>
                    </a:solidFill>
                    <a:latin typeface="Arial" panose="020B0604020202020204" pitchFamily="34" charset="0"/>
                    <a:cs typeface="Arial" panose="020B0604020202020204" pitchFamily="34" charset="0"/>
                  </a:rPr>
                  <a:t>Rome, Italy 1960</a:t>
                </a:r>
                <a:endParaRPr lang="en-GB" sz="1200" dirty="0">
                  <a:latin typeface="Arial" panose="020B0604020202020204" pitchFamily="34" charset="0"/>
                  <a:cs typeface="Arial" panose="020B0604020202020204" pitchFamily="34" charset="0"/>
                </a:endParaRPr>
              </a:p>
            </p:txBody>
          </p:sp>
        </p:gr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Let the Games begin</a:t>
            </a:r>
          </a:p>
        </p:txBody>
      </p:sp>
      <p:grpSp>
        <p:nvGrpSpPr>
          <p:cNvPr id="4" name="Group 3">
            <a:extLst>
              <a:ext uri="{FF2B5EF4-FFF2-40B4-BE49-F238E27FC236}">
                <a16:creationId xmlns:a16="http://schemas.microsoft.com/office/drawing/2014/main" id="{3E8C2FEE-73F6-B742-A8FF-286C9651446B}"/>
              </a:ext>
            </a:extLst>
          </p:cNvPr>
          <p:cNvGrpSpPr/>
          <p:nvPr/>
        </p:nvGrpSpPr>
        <p:grpSpPr>
          <a:xfrm>
            <a:off x="6139137" y="2893026"/>
            <a:ext cx="2488909" cy="1867934"/>
            <a:chOff x="6139137" y="2893026"/>
            <a:chExt cx="2488909" cy="1867934"/>
          </a:xfrm>
        </p:grpSpPr>
        <p:pic>
          <p:nvPicPr>
            <p:cNvPr id="16" name="Picture 15">
              <a:extLst>
                <a:ext uri="{FF2B5EF4-FFF2-40B4-BE49-F238E27FC236}">
                  <a16:creationId xmlns:a16="http://schemas.microsoft.com/office/drawing/2014/main" id="{C679B859-0F3A-FF46-A28C-EB302CFC46C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400" r="1400"/>
            <a:stretch/>
          </p:blipFill>
          <p:spPr>
            <a:xfrm>
              <a:off x="6139137" y="3068960"/>
              <a:ext cx="2320649" cy="1692000"/>
            </a:xfrm>
            <a:prstGeom prst="roundRect">
              <a:avLst>
                <a:gd name="adj" fmla="val 15496"/>
              </a:avLst>
            </a:prstGeom>
          </p:spPr>
        </p:pic>
        <p:grpSp>
          <p:nvGrpSpPr>
            <p:cNvPr id="10" name="Group 9">
              <a:extLst>
                <a:ext uri="{FF2B5EF4-FFF2-40B4-BE49-F238E27FC236}">
                  <a16:creationId xmlns:a16="http://schemas.microsoft.com/office/drawing/2014/main" id="{01FEE56B-E83E-8346-B8DA-04F499E39514}"/>
                </a:ext>
              </a:extLst>
            </p:cNvPr>
            <p:cNvGrpSpPr/>
            <p:nvPr/>
          </p:nvGrpSpPr>
          <p:grpSpPr>
            <a:xfrm>
              <a:off x="6372471" y="2893026"/>
              <a:ext cx="2255575" cy="356400"/>
              <a:chOff x="6372471" y="3125872"/>
              <a:chExt cx="2255575" cy="356400"/>
            </a:xfrm>
          </p:grpSpPr>
          <p:grpSp>
            <p:nvGrpSpPr>
              <p:cNvPr id="2" name="Group 1">
                <a:extLst>
                  <a:ext uri="{FF2B5EF4-FFF2-40B4-BE49-F238E27FC236}">
                    <a16:creationId xmlns:a16="http://schemas.microsoft.com/office/drawing/2014/main" id="{D638A002-0EDC-164C-83A7-5FFD124DAC60}"/>
                  </a:ext>
                </a:extLst>
              </p:cNvPr>
              <p:cNvGrpSpPr/>
              <p:nvPr/>
            </p:nvGrpSpPr>
            <p:grpSpPr>
              <a:xfrm>
                <a:off x="6372471" y="3125872"/>
                <a:ext cx="2255575" cy="356400"/>
                <a:chOff x="6392636" y="3125872"/>
                <a:chExt cx="2571528" cy="356400"/>
              </a:xfrm>
            </p:grpSpPr>
            <p:sp>
              <p:nvSpPr>
                <p:cNvPr id="18" name="Rounded Rectangle 17">
                  <a:extLst>
                    <a:ext uri="{FF2B5EF4-FFF2-40B4-BE49-F238E27FC236}">
                      <a16:creationId xmlns:a16="http://schemas.microsoft.com/office/drawing/2014/main" id="{F711B051-BB55-434F-832D-EDE198EB75D4}"/>
                    </a:ext>
                  </a:extLst>
                </p:cNvPr>
                <p:cNvSpPr/>
                <p:nvPr/>
              </p:nvSpPr>
              <p:spPr>
                <a:xfrm>
                  <a:off x="6392636" y="3125872"/>
                  <a:ext cx="2571528" cy="356400"/>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6D39B009-4925-754C-8EB4-8333285A6017}"/>
                    </a:ext>
                  </a:extLst>
                </p:cNvPr>
                <p:cNvSpPr/>
                <p:nvPr/>
              </p:nvSpPr>
              <p:spPr>
                <a:xfrm>
                  <a:off x="6392636" y="3125872"/>
                  <a:ext cx="2571528" cy="356400"/>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2D918A25-DCA0-E245-92C8-9B498F9D81E9}"/>
                  </a:ext>
                </a:extLst>
              </p:cNvPr>
              <p:cNvSpPr txBox="1"/>
              <p:nvPr/>
            </p:nvSpPr>
            <p:spPr>
              <a:xfrm>
                <a:off x="6372472" y="3165573"/>
                <a:ext cx="2087315" cy="276999"/>
              </a:xfrm>
              <a:prstGeom prst="rect">
                <a:avLst/>
              </a:prstGeom>
              <a:noFill/>
            </p:spPr>
            <p:txBody>
              <a:bodyPr wrap="square" lIns="0" rIns="0" rtlCol="0">
                <a:spAutoFit/>
              </a:bodyPr>
              <a:lstStyle/>
              <a:p>
                <a:pPr algn="r">
                  <a:spcAft>
                    <a:spcPts val="1200"/>
                  </a:spcAft>
                </a:pPr>
                <a:r>
                  <a:rPr lang="en-GB" sz="1200" b="1" dirty="0">
                    <a:solidFill>
                      <a:srgbClr val="0069A9"/>
                    </a:solidFill>
                    <a:latin typeface="Arial" panose="020B0604020202020204" pitchFamily="34" charset="0"/>
                    <a:cs typeface="Arial" panose="020B0604020202020204" pitchFamily="34" charset="0"/>
                  </a:rPr>
                  <a:t>Rio de Janeiro, Brazil 2016</a:t>
                </a:r>
                <a:endParaRPr lang="en-GB" sz="1200" dirty="0">
                  <a:latin typeface="Arial" panose="020B0604020202020204" pitchFamily="34" charset="0"/>
                  <a:cs typeface="Arial" panose="020B0604020202020204" pitchFamily="34" charset="0"/>
                </a:endParaRPr>
              </a:p>
            </p:txBody>
          </p:sp>
        </p:grpSp>
      </p:grpSp>
      <p:sp>
        <p:nvSpPr>
          <p:cNvPr id="20" name="TextBox 19">
            <a:extLst>
              <a:ext uri="{FF2B5EF4-FFF2-40B4-BE49-F238E27FC236}">
                <a16:creationId xmlns:a16="http://schemas.microsoft.com/office/drawing/2014/main" id="{D8047123-9CA0-144C-A6E4-86C06AF778CE}"/>
              </a:ext>
            </a:extLst>
          </p:cNvPr>
          <p:cNvSpPr txBox="1"/>
          <p:nvPr/>
        </p:nvSpPr>
        <p:spPr>
          <a:xfrm>
            <a:off x="971550" y="3117963"/>
            <a:ext cx="2555888" cy="1477328"/>
          </a:xfrm>
          <a:prstGeom prst="rect">
            <a:avLst/>
          </a:prstGeom>
          <a:noFill/>
        </p:spPr>
        <p:txBody>
          <a:bodyPr wrap="square" lIns="0" rtlCol="0">
            <a:spAutoFit/>
          </a:bodyPr>
          <a:lstStyle/>
          <a:p>
            <a:pPr>
              <a:spcAft>
                <a:spcPts val="1200"/>
              </a:spcAft>
            </a:pPr>
            <a:r>
              <a:rPr lang="en-GB" dirty="0">
                <a:latin typeface="Arial" panose="020B0604020202020204" pitchFamily="34" charset="0"/>
                <a:cs typeface="Arial" panose="020B0604020202020204" pitchFamily="34" charset="0"/>
              </a:rPr>
              <a:t>It includes a colourful parade of countries. The athletes enter the stadium behind their national flag. </a:t>
            </a:r>
          </a:p>
        </p:txBody>
      </p:sp>
      <p:sp>
        <p:nvSpPr>
          <p:cNvPr id="21" name="TextBox 20">
            <a:extLst>
              <a:ext uri="{FF2B5EF4-FFF2-40B4-BE49-F238E27FC236}">
                <a16:creationId xmlns:a16="http://schemas.microsoft.com/office/drawing/2014/main" id="{F231F0B8-A6E1-454D-9C9C-C902B91EA282}"/>
              </a:ext>
            </a:extLst>
          </p:cNvPr>
          <p:cNvSpPr txBox="1"/>
          <p:nvPr/>
        </p:nvSpPr>
        <p:spPr>
          <a:xfrm>
            <a:off x="3709540" y="4850456"/>
            <a:ext cx="2154572" cy="738664"/>
          </a:xfrm>
          <a:prstGeom prst="rect">
            <a:avLst/>
          </a:prstGeom>
          <a:noFill/>
        </p:spPr>
        <p:txBody>
          <a:bodyPr wrap="square" lIns="0" rtlCol="0">
            <a:spAutoFit/>
          </a:bodyPr>
          <a:lstStyle/>
          <a:p>
            <a:pPr>
              <a:spcAft>
                <a:spcPts val="1200"/>
              </a:spcAft>
            </a:pPr>
            <a:r>
              <a:rPr lang="en-GB" sz="1400" dirty="0">
                <a:latin typeface="Arial" panose="020B0604020202020204" pitchFamily="34" charset="0"/>
                <a:cs typeface="Arial" panose="020B0604020202020204" pitchFamily="34" charset="0"/>
              </a:rPr>
              <a:t>5,000 spectators watched the Opening Ceremony in Rome in 1960.</a:t>
            </a:r>
          </a:p>
        </p:txBody>
      </p:sp>
      <p:sp>
        <p:nvSpPr>
          <p:cNvPr id="23" name="TextBox 22">
            <a:extLst>
              <a:ext uri="{FF2B5EF4-FFF2-40B4-BE49-F238E27FC236}">
                <a16:creationId xmlns:a16="http://schemas.microsoft.com/office/drawing/2014/main" id="{63C6EDDD-EC60-E341-A2C5-1BD82D61CFAE}"/>
              </a:ext>
            </a:extLst>
          </p:cNvPr>
          <p:cNvSpPr txBox="1"/>
          <p:nvPr/>
        </p:nvSpPr>
        <p:spPr>
          <a:xfrm>
            <a:off x="6222176" y="4850456"/>
            <a:ext cx="2154572" cy="738664"/>
          </a:xfrm>
          <a:prstGeom prst="rect">
            <a:avLst/>
          </a:prstGeom>
          <a:noFill/>
        </p:spPr>
        <p:txBody>
          <a:bodyPr wrap="square" lIns="0" rtlCol="0">
            <a:spAutoFit/>
          </a:bodyPr>
          <a:lstStyle/>
          <a:p>
            <a:pPr>
              <a:spcAft>
                <a:spcPts val="1200"/>
              </a:spcAft>
            </a:pPr>
            <a:r>
              <a:rPr lang="en-GB" sz="1400" dirty="0">
                <a:latin typeface="Arial" panose="020B0604020202020204" pitchFamily="34" charset="0"/>
                <a:cs typeface="Arial" panose="020B0604020202020204" pitchFamily="34" charset="0"/>
              </a:rPr>
              <a:t>In 2016 in Rio de Janeiro there were over 75,000 spectators.</a:t>
            </a:r>
          </a:p>
        </p:txBody>
      </p:sp>
    </p:spTree>
    <p:extLst>
      <p:ext uri="{BB962C8B-B14F-4D97-AF65-F5344CB8AC3E}">
        <p14:creationId xmlns:p14="http://schemas.microsoft.com/office/powerpoint/2010/main" val="2546519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FAAA51F-E9CF-0D46-AC04-9C4E70B8350C}"/>
              </a:ext>
            </a:extLst>
          </p:cNvPr>
          <p:cNvPicPr>
            <a:picLocks/>
          </p:cNvPicPr>
          <p:nvPr/>
        </p:nvPicPr>
        <p:blipFill rotWithShape="1">
          <a:blip r:embed="rId3" cstate="screen">
            <a:extLst>
              <a:ext uri="{28A0092B-C50C-407E-A947-70E740481C1C}">
                <a14:useLocalDpi xmlns:a14="http://schemas.microsoft.com/office/drawing/2010/main"/>
              </a:ext>
            </a:extLst>
          </a:blip>
          <a:srcRect l="4302" r="4302"/>
          <a:stretch/>
        </p:blipFill>
        <p:spPr>
          <a:xfrm>
            <a:off x="4712187" y="2955674"/>
            <a:ext cx="3747600" cy="2733600"/>
          </a:xfrm>
          <a:prstGeom prst="roundRect">
            <a:avLst>
              <a:gd name="adj" fmla="val 9977"/>
            </a:avLst>
          </a:prstGeom>
        </p:spPr>
      </p:pic>
      <p:sp>
        <p:nvSpPr>
          <p:cNvPr id="20" name="Rounded Rectangle 19">
            <a:extLst>
              <a:ext uri="{FF2B5EF4-FFF2-40B4-BE49-F238E27FC236}">
                <a16:creationId xmlns:a16="http://schemas.microsoft.com/office/drawing/2014/main" id="{41489D76-00C8-1745-997F-8287664CCC6E}"/>
              </a:ext>
            </a:extLst>
          </p:cNvPr>
          <p:cNvSpPr/>
          <p:nvPr/>
        </p:nvSpPr>
        <p:spPr>
          <a:xfrm>
            <a:off x="678761" y="2956874"/>
            <a:ext cx="3747600" cy="2732400"/>
          </a:xfrm>
          <a:prstGeom prst="roundRect">
            <a:avLst>
              <a:gd name="adj" fmla="val 10984"/>
            </a:avLst>
          </a:prstGeom>
          <a:blipFill rotWithShape="1">
            <a:blip r:embed="rId4" cstate="screen">
              <a:extLst>
                <a:ext uri="{28A0092B-C50C-407E-A947-70E740481C1C}">
                  <a14:useLocalDpi xmlns:a14="http://schemas.microsoft.com/office/drawing/2010/main"/>
                </a:ext>
              </a:extLst>
            </a:blip>
            <a:srcRect/>
            <a:stretch>
              <a:fillRect t="-2635" b="-11041"/>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32ED1FF3-172B-C347-BEFB-DF292EE339E1}"/>
              </a:ext>
            </a:extLst>
          </p:cNvPr>
          <p:cNvGrpSpPr/>
          <p:nvPr/>
        </p:nvGrpSpPr>
        <p:grpSpPr>
          <a:xfrm>
            <a:off x="494525" y="5085184"/>
            <a:ext cx="2133259" cy="458317"/>
            <a:chOff x="494525" y="3195513"/>
            <a:chExt cx="2133259" cy="458317"/>
          </a:xfrm>
        </p:grpSpPr>
        <p:grpSp>
          <p:nvGrpSpPr>
            <p:cNvPr id="2" name="Group 1">
              <a:extLst>
                <a:ext uri="{FF2B5EF4-FFF2-40B4-BE49-F238E27FC236}">
                  <a16:creationId xmlns:a16="http://schemas.microsoft.com/office/drawing/2014/main" id="{636BFFB6-4493-554D-8C5A-3AC79934EA19}"/>
                </a:ext>
              </a:extLst>
            </p:cNvPr>
            <p:cNvGrpSpPr/>
            <p:nvPr/>
          </p:nvGrpSpPr>
          <p:grpSpPr>
            <a:xfrm>
              <a:off x="494525" y="3195513"/>
              <a:ext cx="2133259" cy="458317"/>
              <a:chOff x="494525" y="3195513"/>
              <a:chExt cx="1871563"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94525" y="3195513"/>
                <a:ext cx="1871563"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94525" y="3195513"/>
                <a:ext cx="1871563"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697058" y="3270783"/>
              <a:ext cx="1728192" cy="307777"/>
            </a:xfrm>
            <a:prstGeom prst="rect">
              <a:avLst/>
            </a:prstGeom>
            <a:noFill/>
          </p:spPr>
          <p:txBody>
            <a:bodyPr wrap="square" lIns="0" rtlCol="0">
              <a:spAutoFit/>
            </a:bodyPr>
            <a:lstStyle/>
            <a:p>
              <a:pPr>
                <a:spcAft>
                  <a:spcPts val="1200"/>
                </a:spcAft>
              </a:pPr>
              <a:r>
                <a:rPr lang="en-GB" sz="1400" b="1" dirty="0">
                  <a:solidFill>
                    <a:srgbClr val="0069A9"/>
                  </a:solidFill>
                  <a:latin typeface="Arial" panose="020B0604020202020204" pitchFamily="34" charset="0"/>
                  <a:cs typeface="Arial" panose="020B0604020202020204" pitchFamily="34" charset="0"/>
                </a:rPr>
                <a:t>Geilo, Norway 1980</a:t>
              </a:r>
              <a:endParaRPr lang="en-GB" sz="1400" dirty="0">
                <a:latin typeface="Arial" panose="020B0604020202020204" pitchFamily="34" charset="0"/>
                <a:cs typeface="Arial" panose="020B0604020202020204" pitchFamily="34" charset="0"/>
              </a:endParaRPr>
            </a:p>
          </p:txBody>
        </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The name says it all!</a:t>
            </a:r>
          </a:p>
        </p:txBody>
      </p:sp>
      <p:grpSp>
        <p:nvGrpSpPr>
          <p:cNvPr id="9" name="Group 8">
            <a:extLst>
              <a:ext uri="{FF2B5EF4-FFF2-40B4-BE49-F238E27FC236}">
                <a16:creationId xmlns:a16="http://schemas.microsoft.com/office/drawing/2014/main" id="{15E14B87-211F-A847-9015-4E8EF85D4E46}"/>
              </a:ext>
            </a:extLst>
          </p:cNvPr>
          <p:cNvGrpSpPr/>
          <p:nvPr/>
        </p:nvGrpSpPr>
        <p:grpSpPr>
          <a:xfrm>
            <a:off x="4860032" y="3120243"/>
            <a:ext cx="3815779" cy="458317"/>
            <a:chOff x="4860032" y="3120243"/>
            <a:chExt cx="3815779" cy="458317"/>
          </a:xfrm>
        </p:grpSpPr>
        <p:grpSp>
          <p:nvGrpSpPr>
            <p:cNvPr id="8" name="Group 7">
              <a:extLst>
                <a:ext uri="{FF2B5EF4-FFF2-40B4-BE49-F238E27FC236}">
                  <a16:creationId xmlns:a16="http://schemas.microsoft.com/office/drawing/2014/main" id="{D3AB6602-0518-FA4D-8E67-D2B8AA8E920E}"/>
                </a:ext>
              </a:extLst>
            </p:cNvPr>
            <p:cNvGrpSpPr/>
            <p:nvPr/>
          </p:nvGrpSpPr>
          <p:grpSpPr>
            <a:xfrm>
              <a:off x="4860032" y="3120243"/>
              <a:ext cx="3815779" cy="458317"/>
              <a:chOff x="5940152" y="3120243"/>
              <a:chExt cx="2735659" cy="458317"/>
            </a:xfrm>
          </p:grpSpPr>
          <p:sp>
            <p:nvSpPr>
              <p:cNvPr id="18" name="Rounded Rectangle 17">
                <a:extLst>
                  <a:ext uri="{FF2B5EF4-FFF2-40B4-BE49-F238E27FC236}">
                    <a16:creationId xmlns:a16="http://schemas.microsoft.com/office/drawing/2014/main" id="{F711B051-BB55-434F-832D-EDE198EB75D4}"/>
                  </a:ext>
                </a:extLst>
              </p:cNvPr>
              <p:cNvSpPr/>
              <p:nvPr/>
            </p:nvSpPr>
            <p:spPr>
              <a:xfrm>
                <a:off x="5940152" y="3120243"/>
                <a:ext cx="2735659"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6D39B009-4925-754C-8EB4-8333285A6017}"/>
                  </a:ext>
                </a:extLst>
              </p:cNvPr>
              <p:cNvSpPr/>
              <p:nvPr/>
            </p:nvSpPr>
            <p:spPr>
              <a:xfrm>
                <a:off x="5940152" y="3120243"/>
                <a:ext cx="2735659"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2D918A25-DCA0-E245-92C8-9B498F9D81E9}"/>
                </a:ext>
              </a:extLst>
            </p:cNvPr>
            <p:cNvSpPr txBox="1"/>
            <p:nvPr/>
          </p:nvSpPr>
          <p:spPr>
            <a:xfrm>
              <a:off x="5076056" y="3195513"/>
              <a:ext cx="3384376" cy="307777"/>
            </a:xfrm>
            <a:prstGeom prst="rect">
              <a:avLst/>
            </a:prstGeom>
            <a:noFill/>
          </p:spPr>
          <p:txBody>
            <a:bodyPr wrap="square" lIns="0" rIns="0" rtlCol="0">
              <a:spAutoFit/>
            </a:bodyPr>
            <a:lstStyle/>
            <a:p>
              <a:pPr algn="r">
                <a:spcAft>
                  <a:spcPts val="1200"/>
                </a:spcAft>
              </a:pPr>
              <a:r>
                <a:rPr lang="en-GB" sz="1400" b="1" dirty="0">
                  <a:solidFill>
                    <a:srgbClr val="0069A9"/>
                  </a:solidFill>
                  <a:latin typeface="Arial" panose="020B0604020202020204" pitchFamily="34" charset="0"/>
                  <a:cs typeface="Arial" panose="020B0604020202020204" pitchFamily="34" charset="0"/>
                </a:rPr>
                <a:t>PyeongChang, Republic of Korea 2018</a:t>
              </a:r>
              <a:endParaRPr lang="en-GB" sz="14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965274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The name says it all!</a:t>
            </a:r>
          </a:p>
        </p:txBody>
      </p:sp>
      <p:sp>
        <p:nvSpPr>
          <p:cNvPr id="20" name="TextBox 19">
            <a:extLst>
              <a:ext uri="{FF2B5EF4-FFF2-40B4-BE49-F238E27FC236}">
                <a16:creationId xmlns:a16="http://schemas.microsoft.com/office/drawing/2014/main" id="{D8047123-9CA0-144C-A6E4-86C06AF778CE}"/>
              </a:ext>
            </a:extLst>
          </p:cNvPr>
          <p:cNvSpPr txBox="1"/>
          <p:nvPr/>
        </p:nvSpPr>
        <p:spPr>
          <a:xfrm>
            <a:off x="971550" y="3117963"/>
            <a:ext cx="2555888" cy="2739211"/>
          </a:xfrm>
          <a:prstGeom prst="rect">
            <a:avLst/>
          </a:prstGeom>
          <a:noFill/>
        </p:spPr>
        <p:txBody>
          <a:bodyPr wrap="square" lIns="0" rtlCol="0">
            <a:spAutoFit/>
          </a:bodyPr>
          <a:lstStyle/>
          <a:p>
            <a:pPr>
              <a:spcAft>
                <a:spcPts val="1200"/>
              </a:spcAft>
            </a:pPr>
            <a:r>
              <a:rPr lang="en-GB" dirty="0">
                <a:latin typeface="Arial" panose="020B0604020202020204" pitchFamily="34" charset="0"/>
                <a:cs typeface="Arial" panose="020B0604020202020204" pitchFamily="34" charset="0"/>
              </a:rPr>
              <a:t>The word ‘Paralympic’ derives from the Greek ‘para’ meaning beside or alongside and the word ‘Olympic’. </a:t>
            </a:r>
          </a:p>
          <a:p>
            <a:pPr>
              <a:spcAft>
                <a:spcPts val="1200"/>
              </a:spcAft>
            </a:pPr>
            <a:r>
              <a:rPr lang="en-GB" dirty="0">
                <a:latin typeface="Arial" panose="020B0604020202020204" pitchFamily="34" charset="0"/>
                <a:cs typeface="Arial" panose="020B0604020202020204" pitchFamily="34" charset="0"/>
              </a:rPr>
              <a:t>This means the Paralympic Games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are parallel to the Olympic Games.</a:t>
            </a:r>
          </a:p>
        </p:txBody>
      </p:sp>
      <p:grpSp>
        <p:nvGrpSpPr>
          <p:cNvPr id="2" name="Group 1">
            <a:extLst>
              <a:ext uri="{FF2B5EF4-FFF2-40B4-BE49-F238E27FC236}">
                <a16:creationId xmlns:a16="http://schemas.microsoft.com/office/drawing/2014/main" id="{CD75845F-A0D6-1F4C-9CBF-D73CA5D93196}"/>
              </a:ext>
            </a:extLst>
          </p:cNvPr>
          <p:cNvGrpSpPr/>
          <p:nvPr/>
        </p:nvGrpSpPr>
        <p:grpSpPr>
          <a:xfrm>
            <a:off x="3632825" y="3123592"/>
            <a:ext cx="2426469" cy="1866526"/>
            <a:chOff x="3632825" y="3123592"/>
            <a:chExt cx="2426469" cy="1866526"/>
          </a:xfrm>
        </p:grpSpPr>
        <p:sp>
          <p:nvSpPr>
            <p:cNvPr id="25" name="Rounded Rectangle 24">
              <a:extLst>
                <a:ext uri="{FF2B5EF4-FFF2-40B4-BE49-F238E27FC236}">
                  <a16:creationId xmlns:a16="http://schemas.microsoft.com/office/drawing/2014/main" id="{B3987EA3-5974-3D4C-A078-76D1DF440232}"/>
                </a:ext>
              </a:extLst>
            </p:cNvPr>
            <p:cNvSpPr>
              <a:spLocks noChangeAspect="1"/>
            </p:cNvSpPr>
            <p:nvPr/>
          </p:nvSpPr>
          <p:spPr>
            <a:xfrm>
              <a:off x="3632825" y="3307632"/>
              <a:ext cx="2307600" cy="1682486"/>
            </a:xfrm>
            <a:prstGeom prst="roundRect">
              <a:avLst>
                <a:gd name="adj" fmla="val 15710"/>
              </a:avLst>
            </a:prstGeom>
            <a:blipFill rotWithShape="1">
              <a:blip r:embed="rId3" cstate="screen">
                <a:extLst>
                  <a:ext uri="{28A0092B-C50C-407E-A947-70E740481C1C}">
                    <a14:useLocalDpi xmlns:a14="http://schemas.microsoft.com/office/drawing/2010/main"/>
                  </a:ext>
                </a:extLst>
              </a:blip>
              <a:srcRect/>
              <a:stretch>
                <a:fillRect t="-2635" b="-11041"/>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5C89BB16-2BF1-CF4C-859C-49FD64E393DD}"/>
                </a:ext>
              </a:extLst>
            </p:cNvPr>
            <p:cNvGrpSpPr/>
            <p:nvPr/>
          </p:nvGrpSpPr>
          <p:grpSpPr>
            <a:xfrm>
              <a:off x="4403291" y="3123592"/>
              <a:ext cx="1656003" cy="356400"/>
              <a:chOff x="4403288" y="3125872"/>
              <a:chExt cx="1655870" cy="356400"/>
            </a:xfrm>
          </p:grpSpPr>
          <p:grpSp>
            <p:nvGrpSpPr>
              <p:cNvPr id="6" name="Group 5">
                <a:extLst>
                  <a:ext uri="{FF2B5EF4-FFF2-40B4-BE49-F238E27FC236}">
                    <a16:creationId xmlns:a16="http://schemas.microsoft.com/office/drawing/2014/main" id="{5D68B8E3-F0CC-CA41-A65D-CA97590FB8C2}"/>
                  </a:ext>
                </a:extLst>
              </p:cNvPr>
              <p:cNvGrpSpPr/>
              <p:nvPr/>
            </p:nvGrpSpPr>
            <p:grpSpPr>
              <a:xfrm>
                <a:off x="4403288" y="3125872"/>
                <a:ext cx="1655870" cy="356400"/>
                <a:chOff x="4154144" y="3125872"/>
                <a:chExt cx="1919041" cy="356400"/>
              </a:xfrm>
            </p:grpSpPr>
            <p:sp>
              <p:nvSpPr>
                <p:cNvPr id="19" name="Rounded Rectangle 18">
                  <a:extLst>
                    <a:ext uri="{FF2B5EF4-FFF2-40B4-BE49-F238E27FC236}">
                      <a16:creationId xmlns:a16="http://schemas.microsoft.com/office/drawing/2014/main" id="{6EB5E406-98EB-7C45-82AE-BBBCD3EB1DEE}"/>
                    </a:ext>
                  </a:extLst>
                </p:cNvPr>
                <p:cNvSpPr/>
                <p:nvPr/>
              </p:nvSpPr>
              <p:spPr>
                <a:xfrm>
                  <a:off x="4154144" y="3125872"/>
                  <a:ext cx="1919038" cy="356400"/>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154147" y="3125872"/>
                  <a:ext cx="1919038" cy="356400"/>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4403289" y="3165573"/>
                <a:ext cx="1561244" cy="276999"/>
              </a:xfrm>
              <a:prstGeom prst="rect">
                <a:avLst/>
              </a:prstGeom>
              <a:noFill/>
            </p:spPr>
            <p:txBody>
              <a:bodyPr wrap="square" lIns="0" rIns="0" rtlCol="0">
                <a:spAutoFit/>
              </a:bodyPr>
              <a:lstStyle/>
              <a:p>
                <a:pPr algn="r">
                  <a:spcAft>
                    <a:spcPts val="1200"/>
                  </a:spcAft>
                </a:pPr>
                <a:r>
                  <a:rPr lang="en-GB" sz="1200" b="1" dirty="0">
                    <a:solidFill>
                      <a:srgbClr val="0069A9"/>
                    </a:solidFill>
                    <a:latin typeface="Arial" panose="020B0604020202020204" pitchFamily="34" charset="0"/>
                    <a:cs typeface="Arial" panose="020B0604020202020204" pitchFamily="34" charset="0"/>
                  </a:rPr>
                  <a:t>Geilo, Norway 1980</a:t>
                </a:r>
              </a:p>
            </p:txBody>
          </p:sp>
        </p:grpSp>
      </p:grpSp>
      <p:grpSp>
        <p:nvGrpSpPr>
          <p:cNvPr id="4" name="Group 3">
            <a:extLst>
              <a:ext uri="{FF2B5EF4-FFF2-40B4-BE49-F238E27FC236}">
                <a16:creationId xmlns:a16="http://schemas.microsoft.com/office/drawing/2014/main" id="{7ACC8356-458E-DB45-80FE-7BDC4B56B16C}"/>
              </a:ext>
            </a:extLst>
          </p:cNvPr>
          <p:cNvGrpSpPr/>
          <p:nvPr/>
        </p:nvGrpSpPr>
        <p:grpSpPr>
          <a:xfrm>
            <a:off x="6152187" y="3117963"/>
            <a:ext cx="2457187" cy="1872155"/>
            <a:chOff x="6152187" y="3117963"/>
            <a:chExt cx="2457187" cy="1872155"/>
          </a:xfrm>
        </p:grpSpPr>
        <p:pic>
          <p:nvPicPr>
            <p:cNvPr id="24" name="Picture 23">
              <a:extLst>
                <a:ext uri="{FF2B5EF4-FFF2-40B4-BE49-F238E27FC236}">
                  <a16:creationId xmlns:a16="http://schemas.microsoft.com/office/drawing/2014/main" id="{2C631EB1-574E-2F49-99EB-E2871D345BE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4302" r="4302"/>
            <a:stretch/>
          </p:blipFill>
          <p:spPr>
            <a:xfrm>
              <a:off x="6152187" y="3306893"/>
              <a:ext cx="2307600" cy="1683225"/>
            </a:xfrm>
            <a:prstGeom prst="roundRect">
              <a:avLst>
                <a:gd name="adj" fmla="val 16118"/>
              </a:avLst>
            </a:prstGeom>
          </p:spPr>
        </p:pic>
        <p:grpSp>
          <p:nvGrpSpPr>
            <p:cNvPr id="8" name="Group 7">
              <a:extLst>
                <a:ext uri="{FF2B5EF4-FFF2-40B4-BE49-F238E27FC236}">
                  <a16:creationId xmlns:a16="http://schemas.microsoft.com/office/drawing/2014/main" id="{556C8C43-A254-A846-BBCD-2574909C73AA}"/>
                </a:ext>
              </a:extLst>
            </p:cNvPr>
            <p:cNvGrpSpPr/>
            <p:nvPr/>
          </p:nvGrpSpPr>
          <p:grpSpPr>
            <a:xfrm>
              <a:off x="6516216" y="3117963"/>
              <a:ext cx="2093158" cy="461665"/>
              <a:chOff x="6516216" y="2888805"/>
              <a:chExt cx="2093158" cy="461665"/>
            </a:xfrm>
          </p:grpSpPr>
          <p:grpSp>
            <p:nvGrpSpPr>
              <p:cNvPr id="3" name="Group 2">
                <a:extLst>
                  <a:ext uri="{FF2B5EF4-FFF2-40B4-BE49-F238E27FC236}">
                    <a16:creationId xmlns:a16="http://schemas.microsoft.com/office/drawing/2014/main" id="{4EF3D660-494B-034D-86EE-041DB37E1973}"/>
                  </a:ext>
                </a:extLst>
              </p:cNvPr>
              <p:cNvGrpSpPr/>
              <p:nvPr/>
            </p:nvGrpSpPr>
            <p:grpSpPr>
              <a:xfrm>
                <a:off x="6516216" y="2888805"/>
                <a:ext cx="2093158" cy="458317"/>
                <a:chOff x="6479114" y="3812767"/>
                <a:chExt cx="2399540" cy="458317"/>
              </a:xfrm>
            </p:grpSpPr>
            <p:sp>
              <p:nvSpPr>
                <p:cNvPr id="18" name="Rounded Rectangle 17">
                  <a:extLst>
                    <a:ext uri="{FF2B5EF4-FFF2-40B4-BE49-F238E27FC236}">
                      <a16:creationId xmlns:a16="http://schemas.microsoft.com/office/drawing/2014/main" id="{F711B051-BB55-434F-832D-EDE198EB75D4}"/>
                    </a:ext>
                  </a:extLst>
                </p:cNvPr>
                <p:cNvSpPr/>
                <p:nvPr/>
              </p:nvSpPr>
              <p:spPr>
                <a:xfrm>
                  <a:off x="6479114" y="3812767"/>
                  <a:ext cx="2399540"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6D39B009-4925-754C-8EB4-8333285A6017}"/>
                    </a:ext>
                  </a:extLst>
                </p:cNvPr>
                <p:cNvSpPr/>
                <p:nvPr/>
              </p:nvSpPr>
              <p:spPr>
                <a:xfrm>
                  <a:off x="6479114" y="3812767"/>
                  <a:ext cx="2399540"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2D918A25-DCA0-E245-92C8-9B498F9D81E9}"/>
                  </a:ext>
                </a:extLst>
              </p:cNvPr>
              <p:cNvSpPr txBox="1"/>
              <p:nvPr/>
            </p:nvSpPr>
            <p:spPr>
              <a:xfrm>
                <a:off x="6516216" y="2888805"/>
                <a:ext cx="1943571" cy="461665"/>
              </a:xfrm>
              <a:prstGeom prst="rect">
                <a:avLst/>
              </a:prstGeom>
              <a:noFill/>
            </p:spPr>
            <p:txBody>
              <a:bodyPr wrap="square" lIns="0" rIns="0" rtlCol="0">
                <a:spAutoFit/>
              </a:bodyPr>
              <a:lstStyle/>
              <a:p>
                <a:pPr algn="r">
                  <a:spcAft>
                    <a:spcPts val="1200"/>
                  </a:spcAft>
                </a:pPr>
                <a:r>
                  <a:rPr lang="en-GB" sz="1200" b="1" dirty="0">
                    <a:solidFill>
                      <a:srgbClr val="0069A9"/>
                    </a:solidFill>
                    <a:latin typeface="Arial" panose="020B0604020202020204" pitchFamily="34" charset="0"/>
                    <a:cs typeface="Arial" panose="020B0604020202020204" pitchFamily="34" charset="0"/>
                  </a:rPr>
                  <a:t>PyeongChang, </a:t>
                </a:r>
                <a:br>
                  <a:rPr lang="en-GB" sz="1200" b="1" dirty="0">
                    <a:solidFill>
                      <a:srgbClr val="0069A9"/>
                    </a:solidFill>
                    <a:latin typeface="Arial" panose="020B0604020202020204" pitchFamily="34" charset="0"/>
                    <a:cs typeface="Arial" panose="020B0604020202020204" pitchFamily="34" charset="0"/>
                  </a:rPr>
                </a:br>
                <a:r>
                  <a:rPr lang="en-GB" sz="1200" b="1" dirty="0">
                    <a:solidFill>
                      <a:srgbClr val="0069A9"/>
                    </a:solidFill>
                    <a:latin typeface="Arial" panose="020B0604020202020204" pitchFamily="34" charset="0"/>
                    <a:cs typeface="Arial" panose="020B0604020202020204" pitchFamily="34" charset="0"/>
                  </a:rPr>
                  <a:t>Republic of Korea 2018</a:t>
                </a:r>
              </a:p>
            </p:txBody>
          </p:sp>
        </p:grpSp>
      </p:grpSp>
      <p:sp>
        <p:nvSpPr>
          <p:cNvPr id="21" name="TextBox 20">
            <a:extLst>
              <a:ext uri="{FF2B5EF4-FFF2-40B4-BE49-F238E27FC236}">
                <a16:creationId xmlns:a16="http://schemas.microsoft.com/office/drawing/2014/main" id="{F231F0B8-A6E1-454D-9C9C-C902B91EA282}"/>
              </a:ext>
            </a:extLst>
          </p:cNvPr>
          <p:cNvSpPr txBox="1"/>
          <p:nvPr/>
        </p:nvSpPr>
        <p:spPr>
          <a:xfrm>
            <a:off x="3709540" y="5179048"/>
            <a:ext cx="4750248" cy="523220"/>
          </a:xfrm>
          <a:prstGeom prst="rect">
            <a:avLst/>
          </a:prstGeom>
          <a:noFill/>
        </p:spPr>
        <p:txBody>
          <a:bodyPr wrap="square" lIns="0" rtlCol="0">
            <a:spAutoFit/>
          </a:bodyPr>
          <a:lstStyle/>
          <a:p>
            <a:pPr>
              <a:spcAft>
                <a:spcPts val="1200"/>
              </a:spcAft>
            </a:pPr>
            <a:r>
              <a:rPr lang="en-GB" sz="1400" dirty="0">
                <a:latin typeface="Arial" panose="020B0604020202020204" pitchFamily="34" charset="0"/>
                <a:cs typeface="Arial" panose="020B0604020202020204" pitchFamily="34" charset="0"/>
              </a:rPr>
              <a:t>Today the Paralympic Games take place just after the Olympic Games in the same host city.</a:t>
            </a:r>
          </a:p>
        </p:txBody>
      </p:sp>
    </p:spTree>
    <p:extLst>
      <p:ext uri="{BB962C8B-B14F-4D97-AF65-F5344CB8AC3E}">
        <p14:creationId xmlns:p14="http://schemas.microsoft.com/office/powerpoint/2010/main" val="254730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500"/>
                                        <p:tgtEl>
                                          <p:spTgt spid="20">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0">
                                            <p:txEl>
                                              <p:pRg st="1" end="1"/>
                                            </p:txEl>
                                          </p:spTgt>
                                        </p:tgtEl>
                                        <p:attrNameLst>
                                          <p:attrName>style.visibility</p:attrName>
                                        </p:attrNameLst>
                                      </p:cBhvr>
                                      <p:to>
                                        <p:strVal val="visible"/>
                                      </p:to>
                                    </p:set>
                                    <p:animEffect transition="in" filter="fade">
                                      <p:cBhvr>
                                        <p:cTn id="18" dur="500"/>
                                        <p:tgtEl>
                                          <p:spTgt spid="20">
                                            <p:txEl>
                                              <p:pRg st="1" end="1"/>
                                            </p:tx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1">
                                            <p:txEl>
                                              <p:pRg st="0" end="0"/>
                                            </p:txEl>
                                          </p:spTgt>
                                        </p:tgtEl>
                                        <p:attrNameLst>
                                          <p:attrName>style.visibility</p:attrName>
                                        </p:attrNameLst>
                                      </p:cBhvr>
                                      <p:to>
                                        <p:strVal val="visible"/>
                                      </p:to>
                                    </p:set>
                                    <p:animEffect transition="in" filter="fade">
                                      <p:cBhvr>
                                        <p:cTn id="2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uiExpand="1" build="allAtOnce"/>
      <p:bldP spid="21"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2DD238FE-690B-6846-8EA9-9C71A8FE2B9C}"/>
              </a:ext>
            </a:extLst>
          </p:cNvPr>
          <p:cNvPicPr>
            <a:picLocks/>
          </p:cNvPicPr>
          <p:nvPr/>
        </p:nvPicPr>
        <p:blipFill rotWithShape="1">
          <a:blip r:embed="rId3" cstate="screen">
            <a:extLst>
              <a:ext uri="{28A0092B-C50C-407E-A947-70E740481C1C}">
                <a14:useLocalDpi xmlns:a14="http://schemas.microsoft.com/office/drawing/2010/main"/>
              </a:ext>
            </a:extLst>
          </a:blip>
          <a:srcRect t="16638" b="36"/>
          <a:stretch/>
        </p:blipFill>
        <p:spPr>
          <a:xfrm>
            <a:off x="4712186" y="2955674"/>
            <a:ext cx="3747601" cy="2732400"/>
          </a:xfrm>
          <a:prstGeom prst="roundRect">
            <a:avLst>
              <a:gd name="adj" fmla="val 11383"/>
            </a:avLst>
          </a:prstGeom>
        </p:spPr>
      </p:pic>
      <p:sp>
        <p:nvSpPr>
          <p:cNvPr id="16" name="Rounded Rectangle 15">
            <a:extLst>
              <a:ext uri="{FF2B5EF4-FFF2-40B4-BE49-F238E27FC236}">
                <a16:creationId xmlns:a16="http://schemas.microsoft.com/office/drawing/2014/main" id="{3D36D352-004E-8C42-BF06-B93D942875F2}"/>
              </a:ext>
            </a:extLst>
          </p:cNvPr>
          <p:cNvSpPr/>
          <p:nvPr/>
        </p:nvSpPr>
        <p:spPr>
          <a:xfrm>
            <a:off x="678761" y="2956874"/>
            <a:ext cx="3747600" cy="2732400"/>
          </a:xfrm>
          <a:prstGeom prst="roundRect">
            <a:avLst>
              <a:gd name="adj" fmla="val 10984"/>
            </a:avLst>
          </a:prstGeom>
          <a:blipFill rotWithShape="1">
            <a:blip r:embed="rId4" cstate="screen">
              <a:extLst>
                <a:ext uri="{28A0092B-C50C-407E-A947-70E740481C1C}">
                  <a14:useLocalDpi xmlns:a14="http://schemas.microsoft.com/office/drawing/2010/main"/>
                </a:ext>
              </a:extLst>
            </a:blip>
            <a:srcRect/>
            <a:stretch>
              <a:fillRect l="-1794" t="-22251" r="-1861" b="-9667"/>
            </a:stretch>
          </a:blip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32ED1FF3-172B-C347-BEFB-DF292EE339E1}"/>
              </a:ext>
            </a:extLst>
          </p:cNvPr>
          <p:cNvGrpSpPr/>
          <p:nvPr/>
        </p:nvGrpSpPr>
        <p:grpSpPr>
          <a:xfrm>
            <a:off x="494525" y="3120243"/>
            <a:ext cx="1761817" cy="458317"/>
            <a:chOff x="494525" y="3195513"/>
            <a:chExt cx="1888858" cy="458317"/>
          </a:xfrm>
        </p:grpSpPr>
        <p:grpSp>
          <p:nvGrpSpPr>
            <p:cNvPr id="2" name="Group 1">
              <a:extLst>
                <a:ext uri="{FF2B5EF4-FFF2-40B4-BE49-F238E27FC236}">
                  <a16:creationId xmlns:a16="http://schemas.microsoft.com/office/drawing/2014/main" id="{636BFFB6-4493-554D-8C5A-3AC79934EA19}"/>
                </a:ext>
              </a:extLst>
            </p:cNvPr>
            <p:cNvGrpSpPr/>
            <p:nvPr/>
          </p:nvGrpSpPr>
          <p:grpSpPr>
            <a:xfrm>
              <a:off x="494525" y="3195513"/>
              <a:ext cx="1888858" cy="458317"/>
              <a:chOff x="494525" y="3195513"/>
              <a:chExt cx="1657144"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94525" y="3195513"/>
                <a:ext cx="1657144"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94525" y="3195513"/>
                <a:ext cx="1657144"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692437" y="3270783"/>
              <a:ext cx="1690946" cy="307777"/>
            </a:xfrm>
            <a:prstGeom prst="rect">
              <a:avLst/>
            </a:prstGeom>
            <a:noFill/>
          </p:spPr>
          <p:txBody>
            <a:bodyPr wrap="square" lIns="0" rtlCol="0">
              <a:spAutoFit/>
            </a:bodyPr>
            <a:lstStyle/>
            <a:p>
              <a:pPr>
                <a:spcAft>
                  <a:spcPts val="1200"/>
                </a:spcAft>
              </a:pPr>
              <a:r>
                <a:rPr lang="en-GB" sz="1400" b="1" dirty="0">
                  <a:solidFill>
                    <a:srgbClr val="0069A9"/>
                  </a:solidFill>
                  <a:latin typeface="Arial" panose="020B0604020202020204" pitchFamily="34" charset="0"/>
                  <a:cs typeface="Arial" panose="020B0604020202020204" pitchFamily="34" charset="0"/>
                </a:rPr>
                <a:t>Rome, Italy 1960</a:t>
              </a:r>
              <a:endParaRPr lang="en-GB" sz="1400" dirty="0">
                <a:latin typeface="Arial" panose="020B0604020202020204" pitchFamily="34" charset="0"/>
                <a:cs typeface="Arial" panose="020B0604020202020204" pitchFamily="34" charset="0"/>
              </a:endParaRPr>
            </a:p>
          </p:txBody>
        </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Spirit in Motion</a:t>
            </a:r>
          </a:p>
        </p:txBody>
      </p:sp>
      <p:grpSp>
        <p:nvGrpSpPr>
          <p:cNvPr id="23" name="Group 22">
            <a:extLst>
              <a:ext uri="{FF2B5EF4-FFF2-40B4-BE49-F238E27FC236}">
                <a16:creationId xmlns:a16="http://schemas.microsoft.com/office/drawing/2014/main" id="{3F6B6257-7A8A-B441-9D33-D7929278EDB7}"/>
              </a:ext>
            </a:extLst>
          </p:cNvPr>
          <p:cNvGrpSpPr/>
          <p:nvPr/>
        </p:nvGrpSpPr>
        <p:grpSpPr>
          <a:xfrm>
            <a:off x="6012160" y="3120243"/>
            <a:ext cx="2663651" cy="458317"/>
            <a:chOff x="4860032" y="5718633"/>
            <a:chExt cx="2663651" cy="458317"/>
          </a:xfrm>
        </p:grpSpPr>
        <p:sp>
          <p:nvSpPr>
            <p:cNvPr id="24" name="Rounded Rectangle 23">
              <a:extLst>
                <a:ext uri="{FF2B5EF4-FFF2-40B4-BE49-F238E27FC236}">
                  <a16:creationId xmlns:a16="http://schemas.microsoft.com/office/drawing/2014/main" id="{BF9D5071-042D-004E-A938-7A8DC062C9BE}"/>
                </a:ext>
              </a:extLst>
            </p:cNvPr>
            <p:cNvSpPr/>
            <p:nvPr/>
          </p:nvSpPr>
          <p:spPr>
            <a:xfrm>
              <a:off x="4860032" y="5718633"/>
              <a:ext cx="2663651"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72920FB6-435E-F74D-AD9D-35402A9F21E1}"/>
                </a:ext>
              </a:extLst>
            </p:cNvPr>
            <p:cNvSpPr/>
            <p:nvPr/>
          </p:nvSpPr>
          <p:spPr>
            <a:xfrm>
              <a:off x="4860032" y="5718633"/>
              <a:ext cx="2663651"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875D0D86-8871-EE40-86B7-CD78299964F1}"/>
                </a:ext>
              </a:extLst>
            </p:cNvPr>
            <p:cNvSpPr txBox="1"/>
            <p:nvPr/>
          </p:nvSpPr>
          <p:spPr>
            <a:xfrm>
              <a:off x="4931990" y="5793903"/>
              <a:ext cx="2376314" cy="307777"/>
            </a:xfrm>
            <a:prstGeom prst="rect">
              <a:avLst/>
            </a:prstGeom>
            <a:noFill/>
          </p:spPr>
          <p:txBody>
            <a:bodyPr wrap="square" lIns="0" rIns="0" rtlCol="0">
              <a:spAutoFit/>
            </a:bodyPr>
            <a:lstStyle/>
            <a:p>
              <a:pPr algn="r">
                <a:spcAft>
                  <a:spcPts val="1200"/>
                </a:spcAft>
              </a:pPr>
              <a:r>
                <a:rPr lang="en-GB" sz="1400" b="1" dirty="0">
                  <a:solidFill>
                    <a:srgbClr val="0069A9"/>
                  </a:solidFill>
                  <a:latin typeface="Arial" panose="020B0604020202020204" pitchFamily="34" charset="0"/>
                  <a:cs typeface="Arial" panose="020B0604020202020204" pitchFamily="34" charset="0"/>
                </a:rPr>
                <a:t>Rio de Janeiro, Brazil 2016</a:t>
              </a:r>
              <a:endParaRPr lang="en-GB" sz="14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48495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1+#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662478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What has changed? Spirit in Motion</a:t>
            </a:r>
          </a:p>
        </p:txBody>
      </p:sp>
      <p:grpSp>
        <p:nvGrpSpPr>
          <p:cNvPr id="4" name="Group 3">
            <a:extLst>
              <a:ext uri="{FF2B5EF4-FFF2-40B4-BE49-F238E27FC236}">
                <a16:creationId xmlns:a16="http://schemas.microsoft.com/office/drawing/2014/main" id="{9EF23730-0000-A24C-B7E1-660B428A0E85}"/>
              </a:ext>
            </a:extLst>
          </p:cNvPr>
          <p:cNvGrpSpPr/>
          <p:nvPr/>
        </p:nvGrpSpPr>
        <p:grpSpPr>
          <a:xfrm>
            <a:off x="5436096" y="2955674"/>
            <a:ext cx="3168353" cy="2849590"/>
            <a:chOff x="5436096" y="2955674"/>
            <a:chExt cx="3168353" cy="2849590"/>
          </a:xfrm>
        </p:grpSpPr>
        <p:pic>
          <p:nvPicPr>
            <p:cNvPr id="18" name="Picture 17">
              <a:extLst>
                <a:ext uri="{FF2B5EF4-FFF2-40B4-BE49-F238E27FC236}">
                  <a16:creationId xmlns:a16="http://schemas.microsoft.com/office/drawing/2014/main" id="{68A2D501-8662-FB48-B281-87386CD078F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5885" r="15885"/>
            <a:stretch/>
          </p:blipFill>
          <p:spPr>
            <a:xfrm>
              <a:off x="5436096" y="2955674"/>
              <a:ext cx="3023691" cy="2849590"/>
            </a:xfrm>
            <a:prstGeom prst="roundRect">
              <a:avLst>
                <a:gd name="adj" fmla="val 9974"/>
              </a:avLst>
            </a:prstGeom>
          </p:spPr>
        </p:pic>
        <p:grpSp>
          <p:nvGrpSpPr>
            <p:cNvPr id="3" name="Group 2">
              <a:extLst>
                <a:ext uri="{FF2B5EF4-FFF2-40B4-BE49-F238E27FC236}">
                  <a16:creationId xmlns:a16="http://schemas.microsoft.com/office/drawing/2014/main" id="{BD637938-1FC0-0E42-A328-2A223441F738}"/>
                </a:ext>
              </a:extLst>
            </p:cNvPr>
            <p:cNvGrpSpPr/>
            <p:nvPr/>
          </p:nvGrpSpPr>
          <p:grpSpPr>
            <a:xfrm>
              <a:off x="6372200" y="5229195"/>
              <a:ext cx="2232249" cy="356400"/>
              <a:chOff x="6372200" y="5013172"/>
              <a:chExt cx="2232249" cy="356400"/>
            </a:xfrm>
          </p:grpSpPr>
          <p:grpSp>
            <p:nvGrpSpPr>
              <p:cNvPr id="2" name="Group 1">
                <a:extLst>
                  <a:ext uri="{FF2B5EF4-FFF2-40B4-BE49-F238E27FC236}">
                    <a16:creationId xmlns:a16="http://schemas.microsoft.com/office/drawing/2014/main" id="{BB5E0858-E68E-A341-B9A4-6ED3F426FD40}"/>
                  </a:ext>
                </a:extLst>
              </p:cNvPr>
              <p:cNvGrpSpPr/>
              <p:nvPr/>
            </p:nvGrpSpPr>
            <p:grpSpPr>
              <a:xfrm>
                <a:off x="6372200" y="5013172"/>
                <a:ext cx="2232249" cy="356400"/>
                <a:chOff x="6023072" y="5013176"/>
                <a:chExt cx="2570560" cy="410415"/>
              </a:xfrm>
            </p:grpSpPr>
            <p:sp>
              <p:nvSpPr>
                <p:cNvPr id="24" name="Rounded Rectangle 23">
                  <a:extLst>
                    <a:ext uri="{FF2B5EF4-FFF2-40B4-BE49-F238E27FC236}">
                      <a16:creationId xmlns:a16="http://schemas.microsoft.com/office/drawing/2014/main" id="{BF9D5071-042D-004E-A938-7A8DC062C9BE}"/>
                    </a:ext>
                  </a:extLst>
                </p:cNvPr>
                <p:cNvSpPr/>
                <p:nvPr/>
              </p:nvSpPr>
              <p:spPr>
                <a:xfrm>
                  <a:off x="6023072" y="5013176"/>
                  <a:ext cx="2570559" cy="410415"/>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72920FB6-435E-F74D-AD9D-35402A9F21E1}"/>
                    </a:ext>
                  </a:extLst>
                </p:cNvPr>
                <p:cNvSpPr/>
                <p:nvPr/>
              </p:nvSpPr>
              <p:spPr>
                <a:xfrm>
                  <a:off x="6023073" y="5013176"/>
                  <a:ext cx="2570559" cy="410415"/>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875D0D86-8871-EE40-86B7-CD78299964F1}"/>
                  </a:ext>
                </a:extLst>
              </p:cNvPr>
              <p:cNvSpPr txBox="1"/>
              <p:nvPr/>
            </p:nvSpPr>
            <p:spPr>
              <a:xfrm>
                <a:off x="6372200" y="5052873"/>
                <a:ext cx="2088232" cy="276999"/>
              </a:xfrm>
              <a:prstGeom prst="rect">
                <a:avLst/>
              </a:prstGeom>
              <a:noFill/>
            </p:spPr>
            <p:txBody>
              <a:bodyPr wrap="square" lIns="0" rIns="0" rtlCol="0">
                <a:spAutoFit/>
              </a:bodyPr>
              <a:lstStyle/>
              <a:p>
                <a:pPr algn="r">
                  <a:spcAft>
                    <a:spcPts val="1200"/>
                  </a:spcAft>
                </a:pPr>
                <a:r>
                  <a:rPr lang="en-GB" sz="1200" b="1" dirty="0">
                    <a:solidFill>
                      <a:srgbClr val="0069A9"/>
                    </a:solidFill>
                    <a:latin typeface="Arial" panose="020B0604020202020204" pitchFamily="34" charset="0"/>
                    <a:cs typeface="Arial" panose="020B0604020202020204" pitchFamily="34" charset="0"/>
                  </a:rPr>
                  <a:t>Rio de Janeiro, Brazil 2016</a:t>
                </a:r>
                <a:endParaRPr lang="en-GB" sz="1200" dirty="0">
                  <a:latin typeface="Arial" panose="020B0604020202020204" pitchFamily="34" charset="0"/>
                  <a:cs typeface="Arial" panose="020B0604020202020204" pitchFamily="34" charset="0"/>
                </a:endParaRPr>
              </a:p>
            </p:txBody>
          </p:sp>
        </p:grpSp>
      </p:grpSp>
      <p:sp>
        <p:nvSpPr>
          <p:cNvPr id="15" name="TextBox 14">
            <a:extLst>
              <a:ext uri="{FF2B5EF4-FFF2-40B4-BE49-F238E27FC236}">
                <a16:creationId xmlns:a16="http://schemas.microsoft.com/office/drawing/2014/main" id="{D146260F-C3D8-D343-8E6D-7794B8F10634}"/>
              </a:ext>
            </a:extLst>
          </p:cNvPr>
          <p:cNvSpPr txBox="1"/>
          <p:nvPr/>
        </p:nvSpPr>
        <p:spPr>
          <a:xfrm>
            <a:off x="971549" y="2955674"/>
            <a:ext cx="4032499" cy="2893100"/>
          </a:xfrm>
          <a:prstGeom prst="rect">
            <a:avLst/>
          </a:prstGeom>
          <a:noFill/>
        </p:spPr>
        <p:txBody>
          <a:bodyPr wrap="square" lIns="0" rtlCol="0">
            <a:spAutoFit/>
          </a:bodyPr>
          <a:lstStyle/>
          <a:p>
            <a:pPr>
              <a:spcAft>
                <a:spcPts val="1200"/>
              </a:spcAft>
            </a:pPr>
            <a:r>
              <a:rPr lang="en-GB" dirty="0">
                <a:latin typeface="Arial" panose="020B0604020202020204" pitchFamily="34" charset="0"/>
                <a:cs typeface="Arial" panose="020B0604020202020204" pitchFamily="34" charset="0"/>
              </a:rPr>
              <a:t>The men’s 50m freestyle S5 was first contested at Barcelona 1992, with gold won in 39.96 seconds. At Rio 2016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the title was won in 32.78 seconds.</a:t>
            </a:r>
          </a:p>
          <a:p>
            <a:pPr>
              <a:spcAft>
                <a:spcPts val="1200"/>
              </a:spcAft>
            </a:pPr>
            <a:r>
              <a:rPr lang="en-GB" dirty="0">
                <a:latin typeface="Arial" panose="020B0604020202020204" pitchFamily="34" charset="0"/>
                <a:cs typeface="Arial" panose="020B0604020202020204" pitchFamily="34" charset="0"/>
              </a:rPr>
              <a:t>Athletes practise more to become the best they can be. </a:t>
            </a:r>
          </a:p>
          <a:p>
            <a:pPr>
              <a:spcAft>
                <a:spcPts val="1200"/>
              </a:spcAft>
            </a:pPr>
            <a:r>
              <a:rPr lang="en-GB" dirty="0">
                <a:latin typeface="Arial" panose="020B0604020202020204" pitchFamily="34" charset="0"/>
                <a:cs typeface="Arial" panose="020B0604020202020204" pitchFamily="34" charset="0"/>
              </a:rPr>
              <a:t>The materials and technology behind sports equipment have also developed a lot. </a:t>
            </a:r>
          </a:p>
        </p:txBody>
      </p:sp>
    </p:spTree>
    <p:extLst>
      <p:ext uri="{BB962C8B-B14F-4D97-AF65-F5344CB8AC3E}">
        <p14:creationId xmlns:p14="http://schemas.microsoft.com/office/powerpoint/2010/main" val="2434110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xEl>
                                              <p:pRg st="1" end="1"/>
                                            </p:txEl>
                                          </p:spTgt>
                                        </p:tgtEl>
                                        <p:attrNameLst>
                                          <p:attrName>style.visibility</p:attrName>
                                        </p:attrNameLst>
                                      </p:cBhvr>
                                      <p:to>
                                        <p:strVal val="visible"/>
                                      </p:to>
                                    </p:set>
                                    <p:animEffect transition="in" filter="fade">
                                      <p:cBhvr>
                                        <p:cTn id="15" dur="500"/>
                                        <p:tgtEl>
                                          <p:spTgt spid="15">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
                                            <p:txEl>
                                              <p:pRg st="2" end="2"/>
                                            </p:txEl>
                                          </p:spTgt>
                                        </p:tgtEl>
                                        <p:attrNameLst>
                                          <p:attrName>style.visibility</p:attrName>
                                        </p:attrNameLst>
                                      </p:cBhvr>
                                      <p:to>
                                        <p:strVal val="visible"/>
                                      </p:to>
                                    </p:set>
                                    <p:animEffect transition="in" filter="fade">
                                      <p:cBhvr>
                                        <p:cTn id="19" dur="500"/>
                                        <p:tgtEl>
                                          <p:spTgt spid="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uiExpand="1"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679B859-0F3A-FF46-A28C-EB302CFC46C6}"/>
              </a:ext>
            </a:extLst>
          </p:cNvPr>
          <p:cNvPicPr>
            <a:picLocks/>
          </p:cNvPicPr>
          <p:nvPr/>
        </p:nvPicPr>
        <p:blipFill>
          <a:blip r:embed="rId3" cstate="screen">
            <a:extLst>
              <a:ext uri="{28A0092B-C50C-407E-A947-70E740481C1C}">
                <a14:useLocalDpi xmlns:a14="http://schemas.microsoft.com/office/drawing/2010/main"/>
              </a:ext>
            </a:extLst>
          </a:blip>
          <a:stretch>
            <a:fillRect/>
          </a:stretch>
        </p:blipFill>
        <p:spPr>
          <a:xfrm>
            <a:off x="4712187" y="2958018"/>
            <a:ext cx="3747600" cy="2729959"/>
          </a:xfrm>
          <a:prstGeom prst="roundRect">
            <a:avLst>
              <a:gd name="adj" fmla="val 10327"/>
            </a:avLst>
          </a:prstGeom>
        </p:spPr>
      </p:pic>
      <p:pic>
        <p:nvPicPr>
          <p:cNvPr id="20" name="Picture 19">
            <a:extLst>
              <a:ext uri="{FF2B5EF4-FFF2-40B4-BE49-F238E27FC236}">
                <a16:creationId xmlns:a16="http://schemas.microsoft.com/office/drawing/2014/main" id="{332E7362-5FAB-C341-8BB5-333208A96DDC}"/>
              </a:ext>
            </a:extLst>
          </p:cNvPr>
          <p:cNvPicPr>
            <a:picLocks/>
          </p:cNvPicPr>
          <p:nvPr/>
        </p:nvPicPr>
        <p:blipFill>
          <a:blip r:embed="rId4" cstate="screen">
            <a:extLst>
              <a:ext uri="{28A0092B-C50C-407E-A947-70E740481C1C}">
                <a14:useLocalDpi xmlns:a14="http://schemas.microsoft.com/office/drawing/2010/main"/>
              </a:ext>
            </a:extLst>
          </a:blip>
          <a:stretch>
            <a:fillRect/>
          </a:stretch>
        </p:blipFill>
        <p:spPr>
          <a:xfrm>
            <a:off x="678761" y="2958018"/>
            <a:ext cx="3747599" cy="2729959"/>
          </a:xfrm>
          <a:prstGeom prst="roundRect">
            <a:avLst>
              <a:gd name="adj" fmla="val 10327"/>
            </a:avLst>
          </a:prstGeom>
        </p:spPr>
      </p:pic>
      <p:grpSp>
        <p:nvGrpSpPr>
          <p:cNvPr id="3" name="Group 2">
            <a:extLst>
              <a:ext uri="{FF2B5EF4-FFF2-40B4-BE49-F238E27FC236}">
                <a16:creationId xmlns:a16="http://schemas.microsoft.com/office/drawing/2014/main" id="{2A00D3CE-EB03-FA4A-800E-DFC64A823ED1}"/>
              </a:ext>
            </a:extLst>
          </p:cNvPr>
          <p:cNvGrpSpPr/>
          <p:nvPr/>
        </p:nvGrpSpPr>
        <p:grpSpPr>
          <a:xfrm>
            <a:off x="494526" y="4149080"/>
            <a:ext cx="1953586" cy="458317"/>
            <a:chOff x="494526" y="4149080"/>
            <a:chExt cx="1953586" cy="458317"/>
          </a:xfrm>
        </p:grpSpPr>
        <p:grpSp>
          <p:nvGrpSpPr>
            <p:cNvPr id="6" name="Group 5">
              <a:extLst>
                <a:ext uri="{FF2B5EF4-FFF2-40B4-BE49-F238E27FC236}">
                  <a16:creationId xmlns:a16="http://schemas.microsoft.com/office/drawing/2014/main" id="{E9D8A6BB-85F6-BA45-A474-70AD1D04A401}"/>
                </a:ext>
              </a:extLst>
            </p:cNvPr>
            <p:cNvGrpSpPr/>
            <p:nvPr/>
          </p:nvGrpSpPr>
          <p:grpSpPr>
            <a:xfrm>
              <a:off x="494526" y="4149080"/>
              <a:ext cx="1953586" cy="458317"/>
              <a:chOff x="494526" y="3195513"/>
              <a:chExt cx="2217359" cy="458317"/>
            </a:xfrm>
          </p:grpSpPr>
          <p:sp>
            <p:nvSpPr>
              <p:cNvPr id="19" name="Rounded Rectangle 18">
                <a:extLst>
                  <a:ext uri="{FF2B5EF4-FFF2-40B4-BE49-F238E27FC236}">
                    <a16:creationId xmlns:a16="http://schemas.microsoft.com/office/drawing/2014/main" id="{6EB5E406-98EB-7C45-82AE-BBBCD3EB1DEE}"/>
                  </a:ext>
                </a:extLst>
              </p:cNvPr>
              <p:cNvSpPr/>
              <p:nvPr/>
            </p:nvSpPr>
            <p:spPr>
              <a:xfrm>
                <a:off x="494526" y="3195513"/>
                <a:ext cx="2217359"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2537EE2-6417-124C-A442-8B20BA05D8BD}"/>
                  </a:ext>
                </a:extLst>
              </p:cNvPr>
              <p:cNvSpPr/>
              <p:nvPr/>
            </p:nvSpPr>
            <p:spPr>
              <a:xfrm>
                <a:off x="494526" y="3195513"/>
                <a:ext cx="2217359"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0C8346D-5BE4-E644-B244-92ADBE5FD6DF}"/>
                </a:ext>
              </a:extLst>
            </p:cNvPr>
            <p:cNvSpPr txBox="1"/>
            <p:nvPr/>
          </p:nvSpPr>
          <p:spPr>
            <a:xfrm>
              <a:off x="674197" y="4224350"/>
              <a:ext cx="1773914" cy="307777"/>
            </a:xfrm>
            <a:prstGeom prst="rect">
              <a:avLst/>
            </a:prstGeom>
            <a:noFill/>
          </p:spPr>
          <p:txBody>
            <a:bodyPr wrap="square" lIns="0" rtlCol="0">
              <a:spAutoFit/>
            </a:bodyPr>
            <a:lstStyle/>
            <a:p>
              <a:pPr>
                <a:spcAft>
                  <a:spcPts val="1200"/>
                </a:spcAft>
              </a:pPr>
              <a:r>
                <a:rPr lang="en-GB" sz="1400" b="1" dirty="0">
                  <a:solidFill>
                    <a:srgbClr val="0069A9"/>
                  </a:solidFill>
                  <a:latin typeface="Arial" panose="020B0604020202020204" pitchFamily="34" charset="0"/>
                  <a:cs typeface="Arial" panose="020B0604020202020204" pitchFamily="34" charset="0"/>
                </a:rPr>
                <a:t>Tel Aviv, Israel 1968</a:t>
              </a:r>
              <a:endParaRPr lang="en-GB" sz="1400" dirty="0">
                <a:latin typeface="Arial" panose="020B0604020202020204" pitchFamily="34" charset="0"/>
                <a:cs typeface="Arial" panose="020B0604020202020204" pitchFamily="34" charset="0"/>
              </a:endParaRPr>
            </a:p>
          </p:txBody>
        </p:sp>
      </p:grpSp>
      <p:sp>
        <p:nvSpPr>
          <p:cNvPr id="17" name="Rounded Rectangle 16">
            <a:extLst>
              <a:ext uri="{FF2B5EF4-FFF2-40B4-BE49-F238E27FC236}">
                <a16:creationId xmlns:a16="http://schemas.microsoft.com/office/drawing/2014/main" id="{2EF78D26-9607-9D4D-A2D3-583CE6913321}"/>
              </a:ext>
            </a:extLst>
          </p:cNvPr>
          <p:cNvSpPr/>
          <p:nvPr/>
        </p:nvSpPr>
        <p:spPr>
          <a:xfrm>
            <a:off x="678762" y="1989138"/>
            <a:ext cx="7781025" cy="670412"/>
          </a:xfrm>
          <a:prstGeom prst="roundRect">
            <a:avLst>
              <a:gd name="adj" fmla="val 42233"/>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971550" y="2061418"/>
            <a:ext cx="7272858"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200" b="1" dirty="0"/>
              <a:t>What has changed? Some come, some stay, some go</a:t>
            </a:r>
          </a:p>
        </p:txBody>
      </p:sp>
      <p:grpSp>
        <p:nvGrpSpPr>
          <p:cNvPr id="2" name="Group 1">
            <a:extLst>
              <a:ext uri="{FF2B5EF4-FFF2-40B4-BE49-F238E27FC236}">
                <a16:creationId xmlns:a16="http://schemas.microsoft.com/office/drawing/2014/main" id="{621A8859-6384-7A48-930F-B10B441B021B}"/>
              </a:ext>
            </a:extLst>
          </p:cNvPr>
          <p:cNvGrpSpPr/>
          <p:nvPr/>
        </p:nvGrpSpPr>
        <p:grpSpPr>
          <a:xfrm>
            <a:off x="5652120" y="5458818"/>
            <a:ext cx="3023691" cy="458317"/>
            <a:chOff x="5652120" y="5458818"/>
            <a:chExt cx="3023691" cy="458317"/>
          </a:xfrm>
        </p:grpSpPr>
        <p:grpSp>
          <p:nvGrpSpPr>
            <p:cNvPr id="8" name="Group 7">
              <a:extLst>
                <a:ext uri="{FF2B5EF4-FFF2-40B4-BE49-F238E27FC236}">
                  <a16:creationId xmlns:a16="http://schemas.microsoft.com/office/drawing/2014/main" id="{3B1C2735-B53C-7E4B-938D-3B392D2E1E31}"/>
                </a:ext>
              </a:extLst>
            </p:cNvPr>
            <p:cNvGrpSpPr/>
            <p:nvPr/>
          </p:nvGrpSpPr>
          <p:grpSpPr>
            <a:xfrm>
              <a:off x="5652120" y="5458818"/>
              <a:ext cx="3023691" cy="458317"/>
              <a:chOff x="5652120" y="3120243"/>
              <a:chExt cx="3023691" cy="458317"/>
            </a:xfrm>
          </p:grpSpPr>
          <p:sp>
            <p:nvSpPr>
              <p:cNvPr id="18" name="Rounded Rectangle 17">
                <a:extLst>
                  <a:ext uri="{FF2B5EF4-FFF2-40B4-BE49-F238E27FC236}">
                    <a16:creationId xmlns:a16="http://schemas.microsoft.com/office/drawing/2014/main" id="{F711B051-BB55-434F-832D-EDE198EB75D4}"/>
                  </a:ext>
                </a:extLst>
              </p:cNvPr>
              <p:cNvSpPr/>
              <p:nvPr/>
            </p:nvSpPr>
            <p:spPr>
              <a:xfrm>
                <a:off x="5652120" y="3120243"/>
                <a:ext cx="3023691" cy="458317"/>
              </a:xfrm>
              <a:prstGeom prst="roundRect">
                <a:avLst>
                  <a:gd name="adj" fmla="val 42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6D39B009-4925-754C-8EB4-8333285A6017}"/>
                  </a:ext>
                </a:extLst>
              </p:cNvPr>
              <p:cNvSpPr/>
              <p:nvPr/>
            </p:nvSpPr>
            <p:spPr>
              <a:xfrm>
                <a:off x="5652120" y="3120243"/>
                <a:ext cx="3023691" cy="458317"/>
              </a:xfrm>
              <a:prstGeom prst="roundRect">
                <a:avLst>
                  <a:gd name="adj" fmla="val 42233"/>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2D918A25-DCA0-E245-92C8-9B498F9D81E9}"/>
                </a:ext>
              </a:extLst>
            </p:cNvPr>
            <p:cNvSpPr txBox="1"/>
            <p:nvPr/>
          </p:nvSpPr>
          <p:spPr>
            <a:xfrm>
              <a:off x="5723805" y="5534088"/>
              <a:ext cx="2736304" cy="307777"/>
            </a:xfrm>
            <a:prstGeom prst="rect">
              <a:avLst/>
            </a:prstGeom>
            <a:noFill/>
          </p:spPr>
          <p:txBody>
            <a:bodyPr wrap="square" lIns="0" rIns="0" rtlCol="0">
              <a:spAutoFit/>
            </a:bodyPr>
            <a:lstStyle/>
            <a:p>
              <a:pPr algn="r">
                <a:spcAft>
                  <a:spcPts val="1200"/>
                </a:spcAft>
              </a:pPr>
              <a:r>
                <a:rPr lang="en-GB" sz="1400" b="1" dirty="0">
                  <a:solidFill>
                    <a:srgbClr val="0069A9"/>
                  </a:solidFill>
                  <a:latin typeface="Arial" panose="020B0604020202020204" pitchFamily="34" charset="0"/>
                  <a:cs typeface="Arial" panose="020B0604020202020204" pitchFamily="34" charset="0"/>
                </a:rPr>
                <a:t>Preparing for 2020 and beyond</a:t>
              </a:r>
              <a:endParaRPr lang="en-GB" sz="14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497262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8085</TotalTime>
  <Words>849</Words>
  <Application>Microsoft Macintosh PowerPoint</Application>
  <PresentationFormat>On-screen Show (4:3)</PresentationFormat>
  <Paragraphs>102</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PTSans-Regular</vt:lpstr>
      <vt:lpstr>TradeGothic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Celebrate with a name…</dc:title>
  <dc:creator>pc</dc:creator>
  <cp:lastModifiedBy>christopher Smith</cp:lastModifiedBy>
  <cp:revision>331</cp:revision>
  <dcterms:created xsi:type="dcterms:W3CDTF">2014-10-03T17:23:26Z</dcterms:created>
  <dcterms:modified xsi:type="dcterms:W3CDTF">2018-09-19T09:11:46Z</dcterms:modified>
</cp:coreProperties>
</file>